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3.xml" ContentType="application/vnd.openxmlformats-officedocument.theme+xml"/>
  <Override PartName="/ppt/slideLayouts/slideLayout18.xml" ContentType="application/vnd.openxmlformats-officedocument.presentationml.slideLayout+xml"/>
  <Override PartName="/ppt/theme/theme14.xml" ContentType="application/vnd.openxmlformats-officedocument.theme+xml"/>
  <Override PartName="/ppt/slideLayouts/slideLayout19.xml" ContentType="application/vnd.openxmlformats-officedocument.presentationml.slideLayout+xml"/>
  <Override PartName="/ppt/theme/theme15.xml" ContentType="application/vnd.openxmlformats-officedocument.theme+xml"/>
  <Override PartName="/ppt/slideLayouts/slideLayout20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5" r:id="rId2"/>
    <p:sldMasterId id="2147483689" r:id="rId3"/>
    <p:sldMasterId id="2147483682" r:id="rId4"/>
    <p:sldMasterId id="2147483684" r:id="rId5"/>
    <p:sldMasterId id="2147484195" r:id="rId6"/>
    <p:sldMasterId id="2147483690" r:id="rId7"/>
    <p:sldMasterId id="2147483692" r:id="rId8"/>
    <p:sldMasterId id="2147483694" r:id="rId9"/>
    <p:sldMasterId id="2147484188" r:id="rId10"/>
    <p:sldMasterId id="2147484164" r:id="rId11"/>
    <p:sldMasterId id="2147484169" r:id="rId12"/>
    <p:sldMasterId id="2147484181" r:id="rId13"/>
    <p:sldMasterId id="2147484185" r:id="rId14"/>
    <p:sldMasterId id="2147484189" r:id="rId15"/>
    <p:sldMasterId id="2147484191" r:id="rId16"/>
  </p:sldMasterIdLst>
  <p:notesMasterIdLst>
    <p:notesMasterId r:id="rId61"/>
  </p:notesMasterIdLst>
  <p:sldIdLst>
    <p:sldId id="258" r:id="rId17"/>
    <p:sldId id="259" r:id="rId18"/>
    <p:sldId id="260" r:id="rId19"/>
    <p:sldId id="348" r:id="rId20"/>
    <p:sldId id="290" r:id="rId21"/>
    <p:sldId id="263" r:id="rId22"/>
    <p:sldId id="292" r:id="rId23"/>
    <p:sldId id="293" r:id="rId24"/>
    <p:sldId id="299" r:id="rId25"/>
    <p:sldId id="297" r:id="rId26"/>
    <p:sldId id="294" r:id="rId27"/>
    <p:sldId id="300" r:id="rId28"/>
    <p:sldId id="301" r:id="rId29"/>
    <p:sldId id="308" r:id="rId30"/>
    <p:sldId id="309" r:id="rId31"/>
    <p:sldId id="315" r:id="rId32"/>
    <p:sldId id="319" r:id="rId33"/>
    <p:sldId id="354" r:id="rId34"/>
    <p:sldId id="353" r:id="rId35"/>
    <p:sldId id="324" r:id="rId36"/>
    <p:sldId id="282" r:id="rId37"/>
    <p:sldId id="355" r:id="rId38"/>
    <p:sldId id="310" r:id="rId39"/>
    <p:sldId id="278" r:id="rId40"/>
    <p:sldId id="356" r:id="rId41"/>
    <p:sldId id="267" r:id="rId42"/>
    <p:sldId id="268" r:id="rId43"/>
    <p:sldId id="269" r:id="rId44"/>
    <p:sldId id="349" r:id="rId45"/>
    <p:sldId id="277" r:id="rId46"/>
    <p:sldId id="336" r:id="rId47"/>
    <p:sldId id="323" r:id="rId48"/>
    <p:sldId id="325" r:id="rId49"/>
    <p:sldId id="326" r:id="rId50"/>
    <p:sldId id="357" r:id="rId51"/>
    <p:sldId id="344" r:id="rId52"/>
    <p:sldId id="265" r:id="rId53"/>
    <p:sldId id="347" r:id="rId54"/>
    <p:sldId id="358" r:id="rId55"/>
    <p:sldId id="366" r:id="rId56"/>
    <p:sldId id="367" r:id="rId57"/>
    <p:sldId id="329" r:id="rId58"/>
    <p:sldId id="370" r:id="rId59"/>
    <p:sldId id="331" r:id="rId6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9978" autoAdjust="0"/>
    <p:restoredTop sz="94660"/>
  </p:normalViewPr>
  <p:slideViewPr>
    <p:cSldViewPr snapToGrid="0">
      <p:cViewPr>
        <p:scale>
          <a:sx n="55" d="100"/>
          <a:sy n="55" d="100"/>
        </p:scale>
        <p:origin x="91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0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3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slide" Target="slides/slide37.xml"/><Relationship Id="rId58" Type="http://schemas.openxmlformats.org/officeDocument/2006/relationships/slide" Target="slides/slide42.xml"/><Relationship Id="rId5" Type="http://schemas.openxmlformats.org/officeDocument/2006/relationships/slideMaster" Target="slideMasters/slideMaster5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3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slide" Target="slides/slide43.xml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slide" Target="slides/slide4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slide" Target="slides/slide44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39" Type="http://schemas.openxmlformats.org/officeDocument/2006/relationships/slide" Target="slides/slide2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53B234-B293-456A-9386-010B1AFE5AA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3453AD-19B5-454A-9F05-5E7899B225F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2000" dirty="0"/>
            <a:t>skin tests </a:t>
          </a:r>
          <a:r>
            <a:rPr lang="fr-FR" sz="2000" dirty="0" err="1"/>
            <a:t>using</a:t>
          </a:r>
          <a:r>
            <a:rPr lang="fr-FR" sz="2000" dirty="0"/>
            <a:t> </a:t>
          </a:r>
          <a:r>
            <a:rPr lang="fr-FR" sz="2000" dirty="0" err="1"/>
            <a:t>various</a:t>
          </a:r>
          <a:r>
            <a:rPr lang="fr-FR" sz="2000" dirty="0"/>
            <a:t> concentrations of the </a:t>
          </a:r>
          <a:r>
            <a:rPr lang="fr-FR" sz="2000" dirty="0" err="1"/>
            <a:t>drug</a:t>
          </a:r>
          <a:r>
            <a:rPr lang="fr-FR" sz="2000" dirty="0"/>
            <a:t>(s),</a:t>
          </a:r>
          <a:endParaRPr lang="en-US" sz="2000" dirty="0"/>
        </a:p>
      </dgm:t>
    </dgm:pt>
    <dgm:pt modelId="{B55ABF31-065D-4629-9C0F-BE45F3D44B24}" type="parTrans" cxnId="{A01AD415-2BE2-4503-913F-9B4566335D9E}">
      <dgm:prSet/>
      <dgm:spPr/>
      <dgm:t>
        <a:bodyPr/>
        <a:lstStyle/>
        <a:p>
          <a:endParaRPr lang="en-US"/>
        </a:p>
      </dgm:t>
    </dgm:pt>
    <dgm:pt modelId="{E368ED28-CB38-43D0-BF82-3192BFB7207F}" type="sibTrans" cxnId="{A01AD415-2BE2-4503-913F-9B4566335D9E}">
      <dgm:prSet/>
      <dgm:spPr/>
      <dgm:t>
        <a:bodyPr/>
        <a:lstStyle/>
        <a:p>
          <a:endParaRPr lang="en-US"/>
        </a:p>
      </dgm:t>
    </dgm:pt>
    <dgm:pt modelId="{AF022F92-1C5E-4031-9653-E6AB299B5C6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2000" dirty="0" err="1"/>
            <a:t>human</a:t>
          </a:r>
          <a:r>
            <a:rPr lang="fr-FR" sz="2000" dirty="0"/>
            <a:t> </a:t>
          </a:r>
          <a:r>
            <a:rPr lang="fr-FR" sz="2000" dirty="0" err="1"/>
            <a:t>basophil</a:t>
          </a:r>
          <a:r>
            <a:rPr lang="fr-FR" sz="2000" dirty="0"/>
            <a:t> </a:t>
          </a:r>
          <a:r>
            <a:rPr lang="fr-FR" sz="2000" dirty="0" err="1"/>
            <a:t>degranulation</a:t>
          </a:r>
          <a:r>
            <a:rPr lang="fr-FR" sz="2000" dirty="0"/>
            <a:t> test or leucocyte histamine release</a:t>
          </a:r>
          <a:endParaRPr lang="en-US" sz="2000" dirty="0"/>
        </a:p>
      </dgm:t>
    </dgm:pt>
    <dgm:pt modelId="{4033F8BD-A6E7-4C38-8F6F-AA02148F9A44}" type="parTrans" cxnId="{2D2413A7-74ED-45A8-80DC-743CDBC9942A}">
      <dgm:prSet/>
      <dgm:spPr/>
      <dgm:t>
        <a:bodyPr/>
        <a:lstStyle/>
        <a:p>
          <a:endParaRPr lang="en-US"/>
        </a:p>
      </dgm:t>
    </dgm:pt>
    <dgm:pt modelId="{FAFAC39D-EE98-41DB-A6AB-01109B74FE6F}" type="sibTrans" cxnId="{2D2413A7-74ED-45A8-80DC-743CDBC9942A}">
      <dgm:prSet/>
      <dgm:spPr/>
      <dgm:t>
        <a:bodyPr/>
        <a:lstStyle/>
        <a:p>
          <a:endParaRPr lang="en-US"/>
        </a:p>
      </dgm:t>
    </dgm:pt>
    <dgm:pt modelId="{2D29649F-DD73-4D07-A87A-6659E40F6E8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2000" dirty="0" err="1"/>
            <a:t>Prausnitz-Kustner</a:t>
          </a:r>
          <a:r>
            <a:rPr lang="fr-FR" sz="2000" dirty="0"/>
            <a:t> (PK) tests </a:t>
          </a:r>
          <a:r>
            <a:rPr lang="fr-FR" sz="2000" dirty="0" err="1"/>
            <a:t>with</a:t>
          </a:r>
          <a:r>
            <a:rPr lang="fr-FR" sz="2000" dirty="0"/>
            <a:t> </a:t>
          </a:r>
          <a:r>
            <a:rPr lang="fr-FR" sz="2000" dirty="0" err="1"/>
            <a:t>both</a:t>
          </a:r>
          <a:r>
            <a:rPr lang="fr-FR" sz="2000" dirty="0"/>
            <a:t> </a:t>
          </a:r>
          <a:r>
            <a:rPr lang="fr-FR" sz="2000" dirty="0" err="1"/>
            <a:t>untreated</a:t>
          </a:r>
          <a:r>
            <a:rPr lang="fr-FR" sz="2000" dirty="0"/>
            <a:t> and </a:t>
          </a:r>
          <a:r>
            <a:rPr lang="fr-FR" sz="2000" dirty="0" err="1"/>
            <a:t>heated</a:t>
          </a:r>
          <a:r>
            <a:rPr lang="fr-FR" sz="2000" dirty="0"/>
            <a:t> </a:t>
          </a:r>
          <a:r>
            <a:rPr lang="fr-FR" sz="2000" dirty="0" err="1"/>
            <a:t>serum</a:t>
          </a:r>
          <a:r>
            <a:rPr lang="fr-FR" sz="2000" dirty="0"/>
            <a:t> </a:t>
          </a:r>
          <a:r>
            <a:rPr lang="fr-FR" sz="2000" dirty="0" err="1"/>
            <a:t>from</a:t>
          </a:r>
          <a:r>
            <a:rPr lang="fr-FR" sz="2000" dirty="0"/>
            <a:t> the patient to </a:t>
          </a:r>
          <a:r>
            <a:rPr lang="fr-FR" sz="2000" dirty="0" err="1"/>
            <a:t>demonstrate</a:t>
          </a:r>
          <a:r>
            <a:rPr lang="fr-FR" sz="2000" dirty="0"/>
            <a:t> the </a:t>
          </a:r>
          <a:r>
            <a:rPr lang="fr-FR" sz="2000" dirty="0" err="1"/>
            <a:t>presence</a:t>
          </a:r>
          <a:r>
            <a:rPr lang="fr-FR" sz="2000" dirty="0"/>
            <a:t> of </a:t>
          </a:r>
          <a:r>
            <a:rPr lang="fr-FR" sz="2000" dirty="0" err="1"/>
            <a:t>either</a:t>
          </a:r>
          <a:r>
            <a:rPr lang="fr-FR" sz="2000" dirty="0"/>
            <a:t> </a:t>
          </a:r>
          <a:r>
            <a:rPr lang="fr-FR" sz="2000" dirty="0" err="1"/>
            <a:t>specific</a:t>
          </a:r>
          <a:r>
            <a:rPr lang="fr-FR" sz="2000" dirty="0"/>
            <a:t> IgE (</a:t>
          </a:r>
          <a:r>
            <a:rPr lang="fr-FR" sz="2000" dirty="0" err="1"/>
            <a:t>heat</a:t>
          </a:r>
          <a:r>
            <a:rPr lang="fr-FR" sz="2000" dirty="0"/>
            <a:t> labile) or  IgG </a:t>
          </a:r>
          <a:r>
            <a:rPr lang="fr-FR" sz="2000" dirty="0" err="1"/>
            <a:t>antibodies</a:t>
          </a:r>
          <a:r>
            <a:rPr lang="fr-FR" sz="2000" dirty="0"/>
            <a:t> to the </a:t>
          </a:r>
          <a:r>
            <a:rPr lang="fr-FR" sz="2000" dirty="0" err="1"/>
            <a:t>drug</a:t>
          </a:r>
          <a:r>
            <a:rPr lang="fr-FR" sz="2000" dirty="0"/>
            <a:t>(s)</a:t>
          </a:r>
          <a:endParaRPr lang="en-US" sz="2000" dirty="0"/>
        </a:p>
      </dgm:t>
    </dgm:pt>
    <dgm:pt modelId="{40BB42B2-8901-418E-9B0A-23A982EC61C9}" type="parTrans" cxnId="{6C122FDF-C411-4CEF-BC3F-7A1FB1892EA8}">
      <dgm:prSet/>
      <dgm:spPr/>
      <dgm:t>
        <a:bodyPr/>
        <a:lstStyle/>
        <a:p>
          <a:endParaRPr lang="en-US"/>
        </a:p>
      </dgm:t>
    </dgm:pt>
    <dgm:pt modelId="{20C87615-9746-46C9-B0C4-2D986F1A9D15}" type="sibTrans" cxnId="{6C122FDF-C411-4CEF-BC3F-7A1FB1892EA8}">
      <dgm:prSet/>
      <dgm:spPr/>
      <dgm:t>
        <a:bodyPr/>
        <a:lstStyle/>
        <a:p>
          <a:endParaRPr lang="en-US"/>
        </a:p>
      </dgm:t>
    </dgm:pt>
    <dgm:pt modelId="{E556775E-80E1-451A-B94B-95C44F2EA60E}" type="pres">
      <dgm:prSet presAssocID="{F953B234-B293-456A-9386-010B1AFE5AAE}" presName="root" presStyleCnt="0">
        <dgm:presLayoutVars>
          <dgm:dir/>
          <dgm:resizeHandles val="exact"/>
        </dgm:presLayoutVars>
      </dgm:prSet>
      <dgm:spPr/>
    </dgm:pt>
    <dgm:pt modelId="{B8A3789D-7659-44F0-856D-0F1418598687}" type="pres">
      <dgm:prSet presAssocID="{213453AD-19B5-454A-9F05-5E7899B225F1}" presName="compNode" presStyleCnt="0"/>
      <dgm:spPr/>
    </dgm:pt>
    <dgm:pt modelId="{726008FC-CEAC-4E82-91C5-91C73A417C57}" type="pres">
      <dgm:prSet presAssocID="{213453AD-19B5-454A-9F05-5E7899B225F1}" presName="bgRect" presStyleLbl="bgShp" presStyleIdx="0" presStyleCnt="3"/>
      <dgm:spPr/>
    </dgm:pt>
    <dgm:pt modelId="{A19E28CF-0CC6-48B2-AF37-BEDF5EE839B3}" type="pres">
      <dgm:prSet presAssocID="{213453AD-19B5-454A-9F05-5E7899B225F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dioactive Sign"/>
        </a:ext>
      </dgm:extLst>
    </dgm:pt>
    <dgm:pt modelId="{A2A70E66-1BDF-4E41-8E56-685134D39C64}" type="pres">
      <dgm:prSet presAssocID="{213453AD-19B5-454A-9F05-5E7899B225F1}" presName="spaceRect" presStyleCnt="0"/>
      <dgm:spPr/>
    </dgm:pt>
    <dgm:pt modelId="{E6EF147C-82B7-416A-AEE7-0BA1D73CD81C}" type="pres">
      <dgm:prSet presAssocID="{213453AD-19B5-454A-9F05-5E7899B225F1}" presName="parTx" presStyleLbl="revTx" presStyleIdx="0" presStyleCnt="3">
        <dgm:presLayoutVars>
          <dgm:chMax val="0"/>
          <dgm:chPref val="0"/>
        </dgm:presLayoutVars>
      </dgm:prSet>
      <dgm:spPr/>
    </dgm:pt>
    <dgm:pt modelId="{CE3E2117-7194-4776-8641-D35BA252ADD2}" type="pres">
      <dgm:prSet presAssocID="{E368ED28-CB38-43D0-BF82-3192BFB7207F}" presName="sibTrans" presStyleCnt="0"/>
      <dgm:spPr/>
    </dgm:pt>
    <dgm:pt modelId="{9FF998BC-8F9D-4899-817D-C59E0B271BE2}" type="pres">
      <dgm:prSet presAssocID="{AF022F92-1C5E-4031-9653-E6AB299B5C6A}" presName="compNode" presStyleCnt="0"/>
      <dgm:spPr/>
    </dgm:pt>
    <dgm:pt modelId="{EBB133DA-E55A-4E6A-8281-4DC042CE427B}" type="pres">
      <dgm:prSet presAssocID="{AF022F92-1C5E-4031-9653-E6AB299B5C6A}" presName="bgRect" presStyleLbl="bgShp" presStyleIdx="1" presStyleCnt="3"/>
      <dgm:spPr/>
    </dgm:pt>
    <dgm:pt modelId="{0DB93B67-9526-4824-84E8-A1707573F990}" type="pres">
      <dgm:prSet presAssocID="{AF022F92-1C5E-4031-9653-E6AB299B5C6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st tubes"/>
        </a:ext>
      </dgm:extLst>
    </dgm:pt>
    <dgm:pt modelId="{C14840FE-104C-4BF2-B345-A88C6BFDF829}" type="pres">
      <dgm:prSet presAssocID="{AF022F92-1C5E-4031-9653-E6AB299B5C6A}" presName="spaceRect" presStyleCnt="0"/>
      <dgm:spPr/>
    </dgm:pt>
    <dgm:pt modelId="{D2466471-2D3F-4E8A-ACF6-BFC783E1ECA1}" type="pres">
      <dgm:prSet presAssocID="{AF022F92-1C5E-4031-9653-E6AB299B5C6A}" presName="parTx" presStyleLbl="revTx" presStyleIdx="1" presStyleCnt="3">
        <dgm:presLayoutVars>
          <dgm:chMax val="0"/>
          <dgm:chPref val="0"/>
        </dgm:presLayoutVars>
      </dgm:prSet>
      <dgm:spPr/>
    </dgm:pt>
    <dgm:pt modelId="{3690B66E-7CCC-490D-B5EB-E7660015B1CA}" type="pres">
      <dgm:prSet presAssocID="{FAFAC39D-EE98-41DB-A6AB-01109B74FE6F}" presName="sibTrans" presStyleCnt="0"/>
      <dgm:spPr/>
    </dgm:pt>
    <dgm:pt modelId="{DC4A1F22-C655-4A8A-88FF-0CE76048D3B5}" type="pres">
      <dgm:prSet presAssocID="{2D29649F-DD73-4D07-A87A-6659E40F6E89}" presName="compNode" presStyleCnt="0"/>
      <dgm:spPr/>
    </dgm:pt>
    <dgm:pt modelId="{BE3EDBEB-B3E9-4FBF-9087-530246B13FD9}" type="pres">
      <dgm:prSet presAssocID="{2D29649F-DD73-4D07-A87A-6659E40F6E89}" presName="bgRect" presStyleLbl="bgShp" presStyleIdx="2" presStyleCnt="3"/>
      <dgm:spPr/>
    </dgm:pt>
    <dgm:pt modelId="{CAE494FB-FB3A-4115-8357-1E993EC9E3A2}" type="pres">
      <dgm:prSet presAssocID="{2D29649F-DD73-4D07-A87A-6659E40F6E8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ins"/>
        </a:ext>
      </dgm:extLst>
    </dgm:pt>
    <dgm:pt modelId="{13AC0EAA-4820-4DEC-85BC-657E29BF28B9}" type="pres">
      <dgm:prSet presAssocID="{2D29649F-DD73-4D07-A87A-6659E40F6E89}" presName="spaceRect" presStyleCnt="0"/>
      <dgm:spPr/>
    </dgm:pt>
    <dgm:pt modelId="{A3D9CEE9-5B0F-4613-9A1B-4EF3C229E023}" type="pres">
      <dgm:prSet presAssocID="{2D29649F-DD73-4D07-A87A-6659E40F6E8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01AD415-2BE2-4503-913F-9B4566335D9E}" srcId="{F953B234-B293-456A-9386-010B1AFE5AAE}" destId="{213453AD-19B5-454A-9F05-5E7899B225F1}" srcOrd="0" destOrd="0" parTransId="{B55ABF31-065D-4629-9C0F-BE45F3D44B24}" sibTransId="{E368ED28-CB38-43D0-BF82-3192BFB7207F}"/>
    <dgm:cxn modelId="{94D6952E-740B-4947-8E5A-72D6305C6852}" type="presOf" srcId="{213453AD-19B5-454A-9F05-5E7899B225F1}" destId="{E6EF147C-82B7-416A-AEE7-0BA1D73CD81C}" srcOrd="0" destOrd="0" presId="urn:microsoft.com/office/officeart/2018/2/layout/IconVerticalSolidList"/>
    <dgm:cxn modelId="{48BD7559-541A-4185-8937-003DB5EAD15C}" type="presOf" srcId="{F953B234-B293-456A-9386-010B1AFE5AAE}" destId="{E556775E-80E1-451A-B94B-95C44F2EA60E}" srcOrd="0" destOrd="0" presId="urn:microsoft.com/office/officeart/2018/2/layout/IconVerticalSolidList"/>
    <dgm:cxn modelId="{E9609799-5E9D-4C98-9829-30C3F1E5E7D4}" type="presOf" srcId="{2D29649F-DD73-4D07-A87A-6659E40F6E89}" destId="{A3D9CEE9-5B0F-4613-9A1B-4EF3C229E023}" srcOrd="0" destOrd="0" presId="urn:microsoft.com/office/officeart/2018/2/layout/IconVerticalSolidList"/>
    <dgm:cxn modelId="{2D2413A7-74ED-45A8-80DC-743CDBC9942A}" srcId="{F953B234-B293-456A-9386-010B1AFE5AAE}" destId="{AF022F92-1C5E-4031-9653-E6AB299B5C6A}" srcOrd="1" destOrd="0" parTransId="{4033F8BD-A6E7-4C38-8F6F-AA02148F9A44}" sibTransId="{FAFAC39D-EE98-41DB-A6AB-01109B74FE6F}"/>
    <dgm:cxn modelId="{628919C1-D600-4658-8788-4173CF30BB65}" type="presOf" srcId="{AF022F92-1C5E-4031-9653-E6AB299B5C6A}" destId="{D2466471-2D3F-4E8A-ACF6-BFC783E1ECA1}" srcOrd="0" destOrd="0" presId="urn:microsoft.com/office/officeart/2018/2/layout/IconVerticalSolidList"/>
    <dgm:cxn modelId="{6C122FDF-C411-4CEF-BC3F-7A1FB1892EA8}" srcId="{F953B234-B293-456A-9386-010B1AFE5AAE}" destId="{2D29649F-DD73-4D07-A87A-6659E40F6E89}" srcOrd="2" destOrd="0" parTransId="{40BB42B2-8901-418E-9B0A-23A982EC61C9}" sibTransId="{20C87615-9746-46C9-B0C4-2D986F1A9D15}"/>
    <dgm:cxn modelId="{D4D96D20-FAB4-48E2-A710-A3BB86225752}" type="presParOf" srcId="{E556775E-80E1-451A-B94B-95C44F2EA60E}" destId="{B8A3789D-7659-44F0-856D-0F1418598687}" srcOrd="0" destOrd="0" presId="urn:microsoft.com/office/officeart/2018/2/layout/IconVerticalSolidList"/>
    <dgm:cxn modelId="{C22AD429-7127-4836-B9F5-850D8CF2D08E}" type="presParOf" srcId="{B8A3789D-7659-44F0-856D-0F1418598687}" destId="{726008FC-CEAC-4E82-91C5-91C73A417C57}" srcOrd="0" destOrd="0" presId="urn:microsoft.com/office/officeart/2018/2/layout/IconVerticalSolidList"/>
    <dgm:cxn modelId="{F2940929-9CA4-4457-ABBA-6351F10CF226}" type="presParOf" srcId="{B8A3789D-7659-44F0-856D-0F1418598687}" destId="{A19E28CF-0CC6-48B2-AF37-BEDF5EE839B3}" srcOrd="1" destOrd="0" presId="urn:microsoft.com/office/officeart/2018/2/layout/IconVerticalSolidList"/>
    <dgm:cxn modelId="{6F28B78F-AEF5-4D4C-B309-2748432DFF63}" type="presParOf" srcId="{B8A3789D-7659-44F0-856D-0F1418598687}" destId="{A2A70E66-1BDF-4E41-8E56-685134D39C64}" srcOrd="2" destOrd="0" presId="urn:microsoft.com/office/officeart/2018/2/layout/IconVerticalSolidList"/>
    <dgm:cxn modelId="{A14C2A79-F31F-48A3-A88D-32321333F293}" type="presParOf" srcId="{B8A3789D-7659-44F0-856D-0F1418598687}" destId="{E6EF147C-82B7-416A-AEE7-0BA1D73CD81C}" srcOrd="3" destOrd="0" presId="urn:microsoft.com/office/officeart/2018/2/layout/IconVerticalSolidList"/>
    <dgm:cxn modelId="{89228DD2-3ACE-488E-B2CB-94D3682DC0C4}" type="presParOf" srcId="{E556775E-80E1-451A-B94B-95C44F2EA60E}" destId="{CE3E2117-7194-4776-8641-D35BA252ADD2}" srcOrd="1" destOrd="0" presId="urn:microsoft.com/office/officeart/2018/2/layout/IconVerticalSolidList"/>
    <dgm:cxn modelId="{B1D03718-601F-4491-8B9B-420F853FCF8D}" type="presParOf" srcId="{E556775E-80E1-451A-B94B-95C44F2EA60E}" destId="{9FF998BC-8F9D-4899-817D-C59E0B271BE2}" srcOrd="2" destOrd="0" presId="urn:microsoft.com/office/officeart/2018/2/layout/IconVerticalSolidList"/>
    <dgm:cxn modelId="{AFAD8E7E-4D0A-456C-B1BF-BDCE5CEC4B7D}" type="presParOf" srcId="{9FF998BC-8F9D-4899-817D-C59E0B271BE2}" destId="{EBB133DA-E55A-4E6A-8281-4DC042CE427B}" srcOrd="0" destOrd="0" presId="urn:microsoft.com/office/officeart/2018/2/layout/IconVerticalSolidList"/>
    <dgm:cxn modelId="{03588EBF-8078-4543-9726-D2C1D1FE456E}" type="presParOf" srcId="{9FF998BC-8F9D-4899-817D-C59E0B271BE2}" destId="{0DB93B67-9526-4824-84E8-A1707573F990}" srcOrd="1" destOrd="0" presId="urn:microsoft.com/office/officeart/2018/2/layout/IconVerticalSolidList"/>
    <dgm:cxn modelId="{DE64C11E-B0CF-4E16-B9AE-8FE085642CF2}" type="presParOf" srcId="{9FF998BC-8F9D-4899-817D-C59E0B271BE2}" destId="{C14840FE-104C-4BF2-B345-A88C6BFDF829}" srcOrd="2" destOrd="0" presId="urn:microsoft.com/office/officeart/2018/2/layout/IconVerticalSolidList"/>
    <dgm:cxn modelId="{0D129D07-AA2F-4F05-A101-429988D3C5FC}" type="presParOf" srcId="{9FF998BC-8F9D-4899-817D-C59E0B271BE2}" destId="{D2466471-2D3F-4E8A-ACF6-BFC783E1ECA1}" srcOrd="3" destOrd="0" presId="urn:microsoft.com/office/officeart/2018/2/layout/IconVerticalSolidList"/>
    <dgm:cxn modelId="{DB58DEBF-097E-496B-AC93-1817CE2C0FDF}" type="presParOf" srcId="{E556775E-80E1-451A-B94B-95C44F2EA60E}" destId="{3690B66E-7CCC-490D-B5EB-E7660015B1CA}" srcOrd="3" destOrd="0" presId="urn:microsoft.com/office/officeart/2018/2/layout/IconVerticalSolidList"/>
    <dgm:cxn modelId="{1C0A6CCF-1D1C-475D-B63D-F8F60AD2A069}" type="presParOf" srcId="{E556775E-80E1-451A-B94B-95C44F2EA60E}" destId="{DC4A1F22-C655-4A8A-88FF-0CE76048D3B5}" srcOrd="4" destOrd="0" presId="urn:microsoft.com/office/officeart/2018/2/layout/IconVerticalSolidList"/>
    <dgm:cxn modelId="{EEC08385-17FE-4AA4-AA9E-5FB61DB5905F}" type="presParOf" srcId="{DC4A1F22-C655-4A8A-88FF-0CE76048D3B5}" destId="{BE3EDBEB-B3E9-4FBF-9087-530246B13FD9}" srcOrd="0" destOrd="0" presId="urn:microsoft.com/office/officeart/2018/2/layout/IconVerticalSolidList"/>
    <dgm:cxn modelId="{3ABF65C8-C140-4B62-B37A-BD6FDDC55373}" type="presParOf" srcId="{DC4A1F22-C655-4A8A-88FF-0CE76048D3B5}" destId="{CAE494FB-FB3A-4115-8357-1E993EC9E3A2}" srcOrd="1" destOrd="0" presId="urn:microsoft.com/office/officeart/2018/2/layout/IconVerticalSolidList"/>
    <dgm:cxn modelId="{A3625A69-4F37-4B12-A419-C778D00699DD}" type="presParOf" srcId="{DC4A1F22-C655-4A8A-88FF-0CE76048D3B5}" destId="{13AC0EAA-4820-4DEC-85BC-657E29BF28B9}" srcOrd="2" destOrd="0" presId="urn:microsoft.com/office/officeart/2018/2/layout/IconVerticalSolidList"/>
    <dgm:cxn modelId="{31595510-CDDD-4696-8ECA-D3542A50F460}" type="presParOf" srcId="{DC4A1F22-C655-4A8A-88FF-0CE76048D3B5}" destId="{A3D9CEE9-5B0F-4613-9A1B-4EF3C229E02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F26F30-24F4-4C2C-BF6E-906B0B79FA5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6CB52E-F5B0-43D6-AE1A-45A166E11175}">
      <dgm:prSet/>
      <dgm:spPr/>
      <dgm:t>
        <a:bodyPr/>
        <a:lstStyle/>
        <a:p>
          <a:r>
            <a:rPr lang="fr-FR" b="1" i="0" u="none" strike="noStrike" baseline="0" dirty="0">
              <a:solidFill>
                <a:schemeClr val="bg1"/>
              </a:solidFill>
              <a:latin typeface="AdvOT596495f2"/>
            </a:rPr>
            <a:t>A </a:t>
          </a:r>
          <a:r>
            <a:rPr lang="fr-FR" b="1" i="0" u="none" strike="noStrike" baseline="0" dirty="0" err="1">
              <a:solidFill>
                <a:schemeClr val="bg1"/>
              </a:solidFill>
              <a:latin typeface="AdvOT596495f2"/>
            </a:rPr>
            <a:t>novel</a:t>
          </a:r>
          <a:r>
            <a:rPr lang="fr-FR" b="1" i="0" u="none" strike="noStrike" baseline="0" dirty="0">
              <a:solidFill>
                <a:schemeClr val="bg1"/>
              </a:solidFill>
              <a:latin typeface="AdvOT596495f2"/>
            </a:rPr>
            <a:t> MRGPRX2-targeting </a:t>
          </a:r>
          <a:r>
            <a:rPr lang="fr-FR" b="1" i="0" u="none" strike="noStrike" baseline="0" dirty="0" err="1">
              <a:solidFill>
                <a:schemeClr val="bg1"/>
              </a:solidFill>
              <a:latin typeface="AdvOT596495f2"/>
            </a:rPr>
            <a:t>antagonistic</a:t>
          </a:r>
          <a:r>
            <a:rPr lang="fr-FR" b="1" i="0" u="none" strike="noStrike" baseline="0" dirty="0">
              <a:solidFill>
                <a:schemeClr val="bg1"/>
              </a:solidFill>
              <a:latin typeface="AdvOT596495f2"/>
            </a:rPr>
            <a:t> DNA </a:t>
          </a:r>
          <a:r>
            <a:rPr lang="fr-FR" b="1" i="0" u="none" strike="noStrike" baseline="0" dirty="0" err="1">
              <a:solidFill>
                <a:schemeClr val="bg1"/>
              </a:solidFill>
              <a:latin typeface="AdvOT596495f2"/>
            </a:rPr>
            <a:t>aptamer</a:t>
          </a:r>
          <a:r>
            <a:rPr lang="fr-FR" b="1" i="0" u="none" strike="noStrike" baseline="0" dirty="0">
              <a:solidFill>
                <a:schemeClr val="bg1"/>
              </a:solidFill>
              <a:latin typeface="AdvOT596495f2"/>
            </a:rPr>
            <a:t> </a:t>
          </a:r>
          <a:r>
            <a:rPr lang="fr-FR" b="1" i="0" u="none" strike="noStrike" baseline="0" dirty="0" err="1">
              <a:solidFill>
                <a:schemeClr val="bg1"/>
              </a:solidFill>
              <a:latin typeface="AdvOT596495f2"/>
            </a:rPr>
            <a:t>inhibits</a:t>
          </a:r>
          <a:r>
            <a:rPr lang="fr-FR" b="1" i="0" u="none" strike="noStrike" baseline="0" dirty="0">
              <a:solidFill>
                <a:schemeClr val="bg1"/>
              </a:solidFill>
              <a:latin typeface="AdvOT596495f2"/>
            </a:rPr>
            <a:t> histamine</a:t>
          </a:r>
          <a:br>
            <a:rPr lang="fr-FR" b="1" i="0" u="none" strike="noStrike" baseline="0" dirty="0">
              <a:solidFill>
                <a:schemeClr val="bg1"/>
              </a:solidFill>
              <a:latin typeface="AdvOT596495f2"/>
            </a:rPr>
          </a:br>
          <a:r>
            <a:rPr lang="en-US" b="1" i="0" u="none" strike="noStrike" baseline="0" dirty="0">
              <a:solidFill>
                <a:schemeClr val="bg1"/>
              </a:solidFill>
              <a:latin typeface="AdvOT596495f2"/>
            </a:rPr>
            <a:t>release and prevents mast cell-mediated anaphylaxis</a:t>
          </a:r>
          <a:endParaRPr lang="en-US" b="1" dirty="0"/>
        </a:p>
      </dgm:t>
    </dgm:pt>
    <dgm:pt modelId="{F6775562-9FA5-4E14-B553-3CA3F113B0DA}" type="parTrans" cxnId="{DC32AA33-2270-4F0A-8775-DFB25DCD3C78}">
      <dgm:prSet/>
      <dgm:spPr/>
      <dgm:t>
        <a:bodyPr/>
        <a:lstStyle/>
        <a:p>
          <a:endParaRPr lang="en-US"/>
        </a:p>
      </dgm:t>
    </dgm:pt>
    <dgm:pt modelId="{42307A7B-9B45-49E8-8BD7-0FFD4F676750}" type="sibTrans" cxnId="{DC32AA33-2270-4F0A-8775-DFB25DCD3C78}">
      <dgm:prSet/>
      <dgm:spPr/>
      <dgm:t>
        <a:bodyPr/>
        <a:lstStyle/>
        <a:p>
          <a:endParaRPr lang="en-US"/>
        </a:p>
      </dgm:t>
    </dgm:pt>
    <dgm:pt modelId="{28E623C2-ED24-4472-8C93-4F879A8D184A}">
      <dgm:prSet/>
      <dgm:spPr/>
      <dgm:t>
        <a:bodyPr/>
        <a:lstStyle/>
        <a:p>
          <a:r>
            <a:rPr lang="en-US" b="0" i="0" dirty="0"/>
            <a:t>Aptamers are short sequences of artificial DNA, RNA or peptide that  bind a specific target molecules</a:t>
          </a:r>
          <a:endParaRPr lang="en-US" b="0" dirty="0"/>
        </a:p>
      </dgm:t>
    </dgm:pt>
    <dgm:pt modelId="{D02EF05B-A5EC-4D0D-BC92-91590D5D83A9}" type="parTrans" cxnId="{C98B0885-F3B7-4B59-96E6-FAA70A3358A3}">
      <dgm:prSet/>
      <dgm:spPr/>
      <dgm:t>
        <a:bodyPr/>
        <a:lstStyle/>
        <a:p>
          <a:endParaRPr lang="en-US"/>
        </a:p>
      </dgm:t>
    </dgm:pt>
    <dgm:pt modelId="{2C714F0F-6062-42E6-A2D8-BFDDCAB17A7A}" type="sibTrans" cxnId="{C98B0885-F3B7-4B59-96E6-FAA70A3358A3}">
      <dgm:prSet/>
      <dgm:spPr/>
      <dgm:t>
        <a:bodyPr/>
        <a:lstStyle/>
        <a:p>
          <a:endParaRPr lang="en-US"/>
        </a:p>
      </dgm:t>
    </dgm:pt>
    <dgm:pt modelId="{0E0EB5E1-84AB-42B0-B00E-A8EAAA03B5C1}" type="pres">
      <dgm:prSet presAssocID="{CAF26F30-24F4-4C2C-BF6E-906B0B79FA5C}" presName="linear" presStyleCnt="0">
        <dgm:presLayoutVars>
          <dgm:animLvl val="lvl"/>
          <dgm:resizeHandles val="exact"/>
        </dgm:presLayoutVars>
      </dgm:prSet>
      <dgm:spPr/>
    </dgm:pt>
    <dgm:pt modelId="{6686E140-93C0-4506-A584-B20A1EE13FFA}" type="pres">
      <dgm:prSet presAssocID="{CA6CB52E-F5B0-43D6-AE1A-45A166E1117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8FC30BC-ABD2-4649-83D1-0730518A1E95}" type="pres">
      <dgm:prSet presAssocID="{42307A7B-9B45-49E8-8BD7-0FFD4F676750}" presName="spacer" presStyleCnt="0"/>
      <dgm:spPr/>
    </dgm:pt>
    <dgm:pt modelId="{3C70F985-6048-48DE-BE15-DBAA8D5CA5E0}" type="pres">
      <dgm:prSet presAssocID="{28E623C2-ED24-4472-8C93-4F879A8D184A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C32AA33-2270-4F0A-8775-DFB25DCD3C78}" srcId="{CAF26F30-24F4-4C2C-BF6E-906B0B79FA5C}" destId="{CA6CB52E-F5B0-43D6-AE1A-45A166E11175}" srcOrd="0" destOrd="0" parTransId="{F6775562-9FA5-4E14-B553-3CA3F113B0DA}" sibTransId="{42307A7B-9B45-49E8-8BD7-0FFD4F676750}"/>
    <dgm:cxn modelId="{C98B0885-F3B7-4B59-96E6-FAA70A3358A3}" srcId="{CAF26F30-24F4-4C2C-BF6E-906B0B79FA5C}" destId="{28E623C2-ED24-4472-8C93-4F879A8D184A}" srcOrd="1" destOrd="0" parTransId="{D02EF05B-A5EC-4D0D-BC92-91590D5D83A9}" sibTransId="{2C714F0F-6062-42E6-A2D8-BFDDCAB17A7A}"/>
    <dgm:cxn modelId="{7A1E6BA3-F6FD-4D17-BDFC-2B374273E572}" type="presOf" srcId="{28E623C2-ED24-4472-8C93-4F879A8D184A}" destId="{3C70F985-6048-48DE-BE15-DBAA8D5CA5E0}" srcOrd="0" destOrd="0" presId="urn:microsoft.com/office/officeart/2005/8/layout/vList2"/>
    <dgm:cxn modelId="{D6A507C4-2684-4FE4-BBC9-74105DD8E6B8}" type="presOf" srcId="{CAF26F30-24F4-4C2C-BF6E-906B0B79FA5C}" destId="{0E0EB5E1-84AB-42B0-B00E-A8EAAA03B5C1}" srcOrd="0" destOrd="0" presId="urn:microsoft.com/office/officeart/2005/8/layout/vList2"/>
    <dgm:cxn modelId="{2788D0E4-1891-45BA-B590-9218F4488A59}" type="presOf" srcId="{CA6CB52E-F5B0-43D6-AE1A-45A166E11175}" destId="{6686E140-93C0-4506-A584-B20A1EE13FFA}" srcOrd="0" destOrd="0" presId="urn:microsoft.com/office/officeart/2005/8/layout/vList2"/>
    <dgm:cxn modelId="{A375BE1C-D16F-4BDB-B6A2-7BEFB9DD4427}" type="presParOf" srcId="{0E0EB5E1-84AB-42B0-B00E-A8EAAA03B5C1}" destId="{6686E140-93C0-4506-A584-B20A1EE13FFA}" srcOrd="0" destOrd="0" presId="urn:microsoft.com/office/officeart/2005/8/layout/vList2"/>
    <dgm:cxn modelId="{F9DD8258-04D3-407C-8E2A-CD6C1B0B033A}" type="presParOf" srcId="{0E0EB5E1-84AB-42B0-B00E-A8EAAA03B5C1}" destId="{28FC30BC-ABD2-4649-83D1-0730518A1E95}" srcOrd="1" destOrd="0" presId="urn:microsoft.com/office/officeart/2005/8/layout/vList2"/>
    <dgm:cxn modelId="{2F950F54-75B5-43F6-84D4-6734B0C7891B}" type="presParOf" srcId="{0E0EB5E1-84AB-42B0-B00E-A8EAAA03B5C1}" destId="{3C70F985-6048-48DE-BE15-DBAA8D5CA5E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6008FC-CEAC-4E82-91C5-91C73A417C57}">
      <dsp:nvSpPr>
        <dsp:cNvPr id="0" name=""/>
        <dsp:cNvSpPr/>
      </dsp:nvSpPr>
      <dsp:spPr>
        <a:xfrm>
          <a:off x="0" y="492"/>
          <a:ext cx="11029615" cy="11526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9E28CF-0CC6-48B2-AF37-BEDF5EE839B3}">
      <dsp:nvSpPr>
        <dsp:cNvPr id="0" name=""/>
        <dsp:cNvSpPr/>
      </dsp:nvSpPr>
      <dsp:spPr>
        <a:xfrm>
          <a:off x="348686" y="259846"/>
          <a:ext cx="633976" cy="6339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EF147C-82B7-416A-AEE7-0BA1D73CD81C}">
      <dsp:nvSpPr>
        <dsp:cNvPr id="0" name=""/>
        <dsp:cNvSpPr/>
      </dsp:nvSpPr>
      <dsp:spPr>
        <a:xfrm>
          <a:off x="1331350" y="492"/>
          <a:ext cx="9698264" cy="1152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92" tIns="121992" rIns="121992" bIns="121992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skin tests </a:t>
          </a:r>
          <a:r>
            <a:rPr lang="fr-FR" sz="2000" kern="1200" dirty="0" err="1"/>
            <a:t>using</a:t>
          </a:r>
          <a:r>
            <a:rPr lang="fr-FR" sz="2000" kern="1200" dirty="0"/>
            <a:t> </a:t>
          </a:r>
          <a:r>
            <a:rPr lang="fr-FR" sz="2000" kern="1200" dirty="0" err="1"/>
            <a:t>various</a:t>
          </a:r>
          <a:r>
            <a:rPr lang="fr-FR" sz="2000" kern="1200" dirty="0"/>
            <a:t> concentrations of the </a:t>
          </a:r>
          <a:r>
            <a:rPr lang="fr-FR" sz="2000" kern="1200" dirty="0" err="1"/>
            <a:t>drug</a:t>
          </a:r>
          <a:r>
            <a:rPr lang="fr-FR" sz="2000" kern="1200" dirty="0"/>
            <a:t>(s),</a:t>
          </a:r>
          <a:endParaRPr lang="en-US" sz="2000" kern="1200" dirty="0"/>
        </a:p>
      </dsp:txBody>
      <dsp:txXfrm>
        <a:off x="1331350" y="492"/>
        <a:ext cx="9698264" cy="1152684"/>
      </dsp:txXfrm>
    </dsp:sp>
    <dsp:sp modelId="{EBB133DA-E55A-4E6A-8281-4DC042CE427B}">
      <dsp:nvSpPr>
        <dsp:cNvPr id="0" name=""/>
        <dsp:cNvSpPr/>
      </dsp:nvSpPr>
      <dsp:spPr>
        <a:xfrm>
          <a:off x="0" y="1441347"/>
          <a:ext cx="11029615" cy="11526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B93B67-9526-4824-84E8-A1707573F990}">
      <dsp:nvSpPr>
        <dsp:cNvPr id="0" name=""/>
        <dsp:cNvSpPr/>
      </dsp:nvSpPr>
      <dsp:spPr>
        <a:xfrm>
          <a:off x="348686" y="1700701"/>
          <a:ext cx="633976" cy="6339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466471-2D3F-4E8A-ACF6-BFC783E1ECA1}">
      <dsp:nvSpPr>
        <dsp:cNvPr id="0" name=""/>
        <dsp:cNvSpPr/>
      </dsp:nvSpPr>
      <dsp:spPr>
        <a:xfrm>
          <a:off x="1331350" y="1441347"/>
          <a:ext cx="9698264" cy="1152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92" tIns="121992" rIns="121992" bIns="121992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 err="1"/>
            <a:t>human</a:t>
          </a:r>
          <a:r>
            <a:rPr lang="fr-FR" sz="2000" kern="1200" dirty="0"/>
            <a:t> </a:t>
          </a:r>
          <a:r>
            <a:rPr lang="fr-FR" sz="2000" kern="1200" dirty="0" err="1"/>
            <a:t>basophil</a:t>
          </a:r>
          <a:r>
            <a:rPr lang="fr-FR" sz="2000" kern="1200" dirty="0"/>
            <a:t> </a:t>
          </a:r>
          <a:r>
            <a:rPr lang="fr-FR" sz="2000" kern="1200" dirty="0" err="1"/>
            <a:t>degranulation</a:t>
          </a:r>
          <a:r>
            <a:rPr lang="fr-FR" sz="2000" kern="1200" dirty="0"/>
            <a:t> test or leucocyte histamine release</a:t>
          </a:r>
          <a:endParaRPr lang="en-US" sz="2000" kern="1200" dirty="0"/>
        </a:p>
      </dsp:txBody>
      <dsp:txXfrm>
        <a:off x="1331350" y="1441347"/>
        <a:ext cx="9698264" cy="1152684"/>
      </dsp:txXfrm>
    </dsp:sp>
    <dsp:sp modelId="{BE3EDBEB-B3E9-4FBF-9087-530246B13FD9}">
      <dsp:nvSpPr>
        <dsp:cNvPr id="0" name=""/>
        <dsp:cNvSpPr/>
      </dsp:nvSpPr>
      <dsp:spPr>
        <a:xfrm>
          <a:off x="0" y="2882203"/>
          <a:ext cx="11029615" cy="11526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E494FB-FB3A-4115-8357-1E993EC9E3A2}">
      <dsp:nvSpPr>
        <dsp:cNvPr id="0" name=""/>
        <dsp:cNvSpPr/>
      </dsp:nvSpPr>
      <dsp:spPr>
        <a:xfrm>
          <a:off x="348686" y="3141557"/>
          <a:ext cx="633976" cy="6339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D9CEE9-5B0F-4613-9A1B-4EF3C229E023}">
      <dsp:nvSpPr>
        <dsp:cNvPr id="0" name=""/>
        <dsp:cNvSpPr/>
      </dsp:nvSpPr>
      <dsp:spPr>
        <a:xfrm>
          <a:off x="1331350" y="2882203"/>
          <a:ext cx="9698264" cy="1152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92" tIns="121992" rIns="121992" bIns="121992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 err="1"/>
            <a:t>Prausnitz-Kustner</a:t>
          </a:r>
          <a:r>
            <a:rPr lang="fr-FR" sz="2000" kern="1200" dirty="0"/>
            <a:t> (PK) tests </a:t>
          </a:r>
          <a:r>
            <a:rPr lang="fr-FR" sz="2000" kern="1200" dirty="0" err="1"/>
            <a:t>with</a:t>
          </a:r>
          <a:r>
            <a:rPr lang="fr-FR" sz="2000" kern="1200" dirty="0"/>
            <a:t> </a:t>
          </a:r>
          <a:r>
            <a:rPr lang="fr-FR" sz="2000" kern="1200" dirty="0" err="1"/>
            <a:t>both</a:t>
          </a:r>
          <a:r>
            <a:rPr lang="fr-FR" sz="2000" kern="1200" dirty="0"/>
            <a:t> </a:t>
          </a:r>
          <a:r>
            <a:rPr lang="fr-FR" sz="2000" kern="1200" dirty="0" err="1"/>
            <a:t>untreated</a:t>
          </a:r>
          <a:r>
            <a:rPr lang="fr-FR" sz="2000" kern="1200" dirty="0"/>
            <a:t> and </a:t>
          </a:r>
          <a:r>
            <a:rPr lang="fr-FR" sz="2000" kern="1200" dirty="0" err="1"/>
            <a:t>heated</a:t>
          </a:r>
          <a:r>
            <a:rPr lang="fr-FR" sz="2000" kern="1200" dirty="0"/>
            <a:t> </a:t>
          </a:r>
          <a:r>
            <a:rPr lang="fr-FR" sz="2000" kern="1200" dirty="0" err="1"/>
            <a:t>serum</a:t>
          </a:r>
          <a:r>
            <a:rPr lang="fr-FR" sz="2000" kern="1200" dirty="0"/>
            <a:t> </a:t>
          </a:r>
          <a:r>
            <a:rPr lang="fr-FR" sz="2000" kern="1200" dirty="0" err="1"/>
            <a:t>from</a:t>
          </a:r>
          <a:r>
            <a:rPr lang="fr-FR" sz="2000" kern="1200" dirty="0"/>
            <a:t> the patient to </a:t>
          </a:r>
          <a:r>
            <a:rPr lang="fr-FR" sz="2000" kern="1200" dirty="0" err="1"/>
            <a:t>demonstrate</a:t>
          </a:r>
          <a:r>
            <a:rPr lang="fr-FR" sz="2000" kern="1200" dirty="0"/>
            <a:t> the </a:t>
          </a:r>
          <a:r>
            <a:rPr lang="fr-FR" sz="2000" kern="1200" dirty="0" err="1"/>
            <a:t>presence</a:t>
          </a:r>
          <a:r>
            <a:rPr lang="fr-FR" sz="2000" kern="1200" dirty="0"/>
            <a:t> of </a:t>
          </a:r>
          <a:r>
            <a:rPr lang="fr-FR" sz="2000" kern="1200" dirty="0" err="1"/>
            <a:t>either</a:t>
          </a:r>
          <a:r>
            <a:rPr lang="fr-FR" sz="2000" kern="1200" dirty="0"/>
            <a:t> </a:t>
          </a:r>
          <a:r>
            <a:rPr lang="fr-FR" sz="2000" kern="1200" dirty="0" err="1"/>
            <a:t>specific</a:t>
          </a:r>
          <a:r>
            <a:rPr lang="fr-FR" sz="2000" kern="1200" dirty="0"/>
            <a:t> IgE (</a:t>
          </a:r>
          <a:r>
            <a:rPr lang="fr-FR" sz="2000" kern="1200" dirty="0" err="1"/>
            <a:t>heat</a:t>
          </a:r>
          <a:r>
            <a:rPr lang="fr-FR" sz="2000" kern="1200" dirty="0"/>
            <a:t> labile) or  IgG </a:t>
          </a:r>
          <a:r>
            <a:rPr lang="fr-FR" sz="2000" kern="1200" dirty="0" err="1"/>
            <a:t>antibodies</a:t>
          </a:r>
          <a:r>
            <a:rPr lang="fr-FR" sz="2000" kern="1200" dirty="0"/>
            <a:t> to the </a:t>
          </a:r>
          <a:r>
            <a:rPr lang="fr-FR" sz="2000" kern="1200" dirty="0" err="1"/>
            <a:t>drug</a:t>
          </a:r>
          <a:r>
            <a:rPr lang="fr-FR" sz="2000" kern="1200" dirty="0"/>
            <a:t>(s)</a:t>
          </a:r>
          <a:endParaRPr lang="en-US" sz="2000" kern="1200" dirty="0"/>
        </a:p>
      </dsp:txBody>
      <dsp:txXfrm>
        <a:off x="1331350" y="2882203"/>
        <a:ext cx="9698264" cy="11526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86E140-93C0-4506-A584-B20A1EE13FFA}">
      <dsp:nvSpPr>
        <dsp:cNvPr id="0" name=""/>
        <dsp:cNvSpPr/>
      </dsp:nvSpPr>
      <dsp:spPr>
        <a:xfrm>
          <a:off x="0" y="141893"/>
          <a:ext cx="5422392" cy="1641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u="none" strike="noStrike" kern="1200" baseline="0" dirty="0">
              <a:solidFill>
                <a:schemeClr val="bg1"/>
              </a:solidFill>
              <a:latin typeface="AdvOT596495f2"/>
            </a:rPr>
            <a:t>A </a:t>
          </a:r>
          <a:r>
            <a:rPr lang="fr-FR" sz="2300" b="1" i="0" u="none" strike="noStrike" kern="1200" baseline="0" dirty="0" err="1">
              <a:solidFill>
                <a:schemeClr val="bg1"/>
              </a:solidFill>
              <a:latin typeface="AdvOT596495f2"/>
            </a:rPr>
            <a:t>novel</a:t>
          </a:r>
          <a:r>
            <a:rPr lang="fr-FR" sz="2300" b="1" i="0" u="none" strike="noStrike" kern="1200" baseline="0" dirty="0">
              <a:solidFill>
                <a:schemeClr val="bg1"/>
              </a:solidFill>
              <a:latin typeface="AdvOT596495f2"/>
            </a:rPr>
            <a:t> MRGPRX2-targeting </a:t>
          </a:r>
          <a:r>
            <a:rPr lang="fr-FR" sz="2300" b="1" i="0" u="none" strike="noStrike" kern="1200" baseline="0" dirty="0" err="1">
              <a:solidFill>
                <a:schemeClr val="bg1"/>
              </a:solidFill>
              <a:latin typeface="AdvOT596495f2"/>
            </a:rPr>
            <a:t>antagonistic</a:t>
          </a:r>
          <a:r>
            <a:rPr lang="fr-FR" sz="2300" b="1" i="0" u="none" strike="noStrike" kern="1200" baseline="0" dirty="0">
              <a:solidFill>
                <a:schemeClr val="bg1"/>
              </a:solidFill>
              <a:latin typeface="AdvOT596495f2"/>
            </a:rPr>
            <a:t> DNA </a:t>
          </a:r>
          <a:r>
            <a:rPr lang="fr-FR" sz="2300" b="1" i="0" u="none" strike="noStrike" kern="1200" baseline="0" dirty="0" err="1">
              <a:solidFill>
                <a:schemeClr val="bg1"/>
              </a:solidFill>
              <a:latin typeface="AdvOT596495f2"/>
            </a:rPr>
            <a:t>aptamer</a:t>
          </a:r>
          <a:r>
            <a:rPr lang="fr-FR" sz="2300" b="1" i="0" u="none" strike="noStrike" kern="1200" baseline="0" dirty="0">
              <a:solidFill>
                <a:schemeClr val="bg1"/>
              </a:solidFill>
              <a:latin typeface="AdvOT596495f2"/>
            </a:rPr>
            <a:t> </a:t>
          </a:r>
          <a:r>
            <a:rPr lang="fr-FR" sz="2300" b="1" i="0" u="none" strike="noStrike" kern="1200" baseline="0" dirty="0" err="1">
              <a:solidFill>
                <a:schemeClr val="bg1"/>
              </a:solidFill>
              <a:latin typeface="AdvOT596495f2"/>
            </a:rPr>
            <a:t>inhibits</a:t>
          </a:r>
          <a:r>
            <a:rPr lang="fr-FR" sz="2300" b="1" i="0" u="none" strike="noStrike" kern="1200" baseline="0" dirty="0">
              <a:solidFill>
                <a:schemeClr val="bg1"/>
              </a:solidFill>
              <a:latin typeface="AdvOT596495f2"/>
            </a:rPr>
            <a:t> histamine</a:t>
          </a:r>
          <a:br>
            <a:rPr lang="fr-FR" sz="2300" b="1" i="0" u="none" strike="noStrike" kern="1200" baseline="0" dirty="0">
              <a:solidFill>
                <a:schemeClr val="bg1"/>
              </a:solidFill>
              <a:latin typeface="AdvOT596495f2"/>
            </a:rPr>
          </a:br>
          <a:r>
            <a:rPr lang="en-US" sz="2300" b="1" i="0" u="none" strike="noStrike" kern="1200" baseline="0" dirty="0">
              <a:solidFill>
                <a:schemeClr val="bg1"/>
              </a:solidFill>
              <a:latin typeface="AdvOT596495f2"/>
            </a:rPr>
            <a:t>release and prevents mast cell-mediated anaphylaxis</a:t>
          </a:r>
          <a:endParaRPr lang="en-US" sz="2300" b="1" kern="1200" dirty="0"/>
        </a:p>
      </dsp:txBody>
      <dsp:txXfrm>
        <a:off x="80132" y="222025"/>
        <a:ext cx="5262128" cy="1481245"/>
      </dsp:txXfrm>
    </dsp:sp>
    <dsp:sp modelId="{3C70F985-6048-48DE-BE15-DBAA8D5CA5E0}">
      <dsp:nvSpPr>
        <dsp:cNvPr id="0" name=""/>
        <dsp:cNvSpPr/>
      </dsp:nvSpPr>
      <dsp:spPr>
        <a:xfrm>
          <a:off x="0" y="1849643"/>
          <a:ext cx="5422392" cy="1641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dirty="0"/>
            <a:t>Aptamers are short sequences of artificial DNA, RNA or peptide that  bind a specific target molecules</a:t>
          </a:r>
          <a:endParaRPr lang="en-US" sz="2300" b="0" kern="1200" dirty="0"/>
        </a:p>
      </dsp:txBody>
      <dsp:txXfrm>
        <a:off x="80132" y="1929775"/>
        <a:ext cx="5262128" cy="14812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0A0E7-F849-47AB-9BE1-6DA88D19997C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4F422-ADD7-4E32-92E2-92F12C4BEC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9787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11BB5-1188-46A5-BB1A-C7CAFD661701}" type="slidenum">
              <a:rPr lang="en-GB" smtClean="0"/>
              <a:pPr/>
              <a:t>5</a:t>
            </a:fld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902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>
              <a:latin typeface="Arial" pitchFamily="34" charset="0"/>
            </a:endParaRPr>
          </a:p>
        </p:txBody>
      </p:sp>
      <p:sp>
        <p:nvSpPr>
          <p:cNvPr id="12902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C3D358-715E-4477-8562-4163A280DB59}" type="slidenum">
              <a:rPr lang="fr-FR" smtClean="0">
                <a:latin typeface="Arial" pitchFamily="34" charset="0"/>
              </a:rPr>
              <a:pPr/>
              <a:t>19</a:t>
            </a:fld>
            <a:endParaRPr lang="fr-F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379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123C30-08C0-4EEC-83F0-4162C8EAD259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11BB5-1188-46A5-BB1A-C7CAFD661701}" type="slidenum">
              <a:rPr lang="en-GB" smtClean="0"/>
              <a:pPr/>
              <a:t>36</a:t>
            </a:fld>
            <a:endParaRPr lang="en-GB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4F422-ADD7-4E32-92E2-92F12C4BEC71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0410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A94C08-CB8C-4FF9-848C-BB8991881229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65396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45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/>
          </a:p>
        </p:txBody>
      </p:sp>
      <p:sp>
        <p:nvSpPr>
          <p:cNvPr id="1945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1BFF4F-9998-4A93-93F1-7A9A0CF81FFF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11BB5-1188-46A5-BB1A-C7CAFD661701}" type="slidenum">
              <a:rPr lang="en-GB" smtClean="0"/>
              <a:pPr/>
              <a:t>8</a:t>
            </a:fld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11BB5-1188-46A5-BB1A-C7CAFD661701}" type="slidenum">
              <a:rPr lang="en-GB" smtClean="0"/>
              <a:pPr/>
              <a:t>9</a:t>
            </a:fld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11BB5-1188-46A5-BB1A-C7CAFD661701}" type="slidenum">
              <a:rPr lang="en-GB" smtClean="0"/>
              <a:pPr/>
              <a:t>10</a:t>
            </a:fld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11BB5-1188-46A5-BB1A-C7CAFD661701}" type="slidenum">
              <a:rPr lang="en-GB" smtClean="0"/>
              <a:pPr/>
              <a:t>11</a:t>
            </a:fld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9F603-745A-480C-9F56-1954EAAA5C4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132100" name="Espace réservé de l'en-tête 3"/>
          <p:cNvSpPr txBox="1">
            <a:spLocks noGrp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FR" altLang="en-US">
                <a:latin typeface="Arial" pitchFamily="34" charset="0"/>
              </a:rPr>
              <a:t>ALPHO</a:t>
            </a:r>
          </a:p>
        </p:txBody>
      </p:sp>
      <p:sp>
        <p:nvSpPr>
          <p:cNvPr id="132101" name="Espace réservé du numéro de diapositive 4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BDE9A19-9E2A-4D18-85CB-9D4BA690C0C0}" type="slidenum">
              <a:rPr lang="fr-FR" altLang="en-US"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16</a:t>
            </a:fld>
            <a:endParaRPr lang="fr-FR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3" y="3085765"/>
            <a:ext cx="11262867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1020432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3" y="2495446"/>
            <a:ext cx="10993547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8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86D37AF-BC19-4303-B0D8-05315FE8B50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2"/>
            <a:ext cx="691721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8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4038F6F-665C-444D-B990-12EF33697F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1219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3" y="606555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9"/>
            <a:ext cx="11029616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4" y="2228004"/>
            <a:ext cx="5422391" cy="363304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4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5" y="614407"/>
            <a:ext cx="11309339" cy="11892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4" y="2180498"/>
            <a:ext cx="11029615" cy="367830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D37AF-BC19-4303-B0D8-05315FE8B50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1" y="5956138"/>
            <a:ext cx="1052508" cy="365125"/>
          </a:xfrm>
        </p:spPr>
        <p:txBody>
          <a:bodyPr/>
          <a:lstStyle/>
          <a:p>
            <a:fld id="{C4038F6F-665C-444D-B990-12EF33697F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913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5" y="614407"/>
            <a:ext cx="11309339" cy="11892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4" y="2180498"/>
            <a:ext cx="11029615" cy="367830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1" y="5956138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D37AF-BC19-4303-B0D8-05315FE8B50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38F6F-665C-444D-B990-12EF33697F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0580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D37AF-BC19-4303-B0D8-05315FE8B50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C4038F6F-665C-444D-B990-12EF33697F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9137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86D37AF-BC19-4303-B0D8-05315FE8B50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4038F6F-665C-444D-B990-12EF33697F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1219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DAA2F-4B90-4EC6-9DB3-524167A7545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B9E79-7D7E-48A3-8067-DC4E133732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78113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DAA2F-4B90-4EC6-9DB3-524167A7545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B9E79-7D7E-48A3-8067-DC4E133732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494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5" y="614407"/>
            <a:ext cx="11309339" cy="11892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4" y="2180498"/>
            <a:ext cx="11029615" cy="367830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D37AF-BC19-4303-B0D8-05315FE8B50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1" y="5956138"/>
            <a:ext cx="1052508" cy="365125"/>
          </a:xfrm>
        </p:spPr>
        <p:txBody>
          <a:bodyPr/>
          <a:lstStyle/>
          <a:p>
            <a:fld id="{C4038F6F-665C-444D-B990-12EF33697F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9137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DAA2F-4B90-4EC6-9DB3-524167A7545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B9E79-7D7E-48A3-8067-DC4E133732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9559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5" y="614407"/>
            <a:ext cx="11309339" cy="11892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4" y="2180498"/>
            <a:ext cx="11029615" cy="367830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D37AF-BC19-4303-B0D8-05315FE8B50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1" y="5956138"/>
            <a:ext cx="1052508" cy="365125"/>
          </a:xfrm>
        </p:spPr>
        <p:txBody>
          <a:bodyPr/>
          <a:lstStyle/>
          <a:p>
            <a:fld id="{C4038F6F-665C-444D-B990-12EF33697F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9137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DAA2F-4B90-4EC6-9DB3-524167A7545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B9E79-7D7E-48A3-8067-DC4E133732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9559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5" y="614407"/>
            <a:ext cx="11309339" cy="11892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4" y="2180498"/>
            <a:ext cx="11029615" cy="367830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D37AF-BC19-4303-B0D8-05315FE8B50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1" y="5956138"/>
            <a:ext cx="1052508" cy="365125"/>
          </a:xfrm>
        </p:spPr>
        <p:txBody>
          <a:bodyPr/>
          <a:lstStyle/>
          <a:p>
            <a:fld id="{C4038F6F-665C-444D-B990-12EF33697F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913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5" y="614407"/>
            <a:ext cx="11309339" cy="11892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4" y="2180498"/>
            <a:ext cx="11029615" cy="367830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D37AF-BC19-4303-B0D8-05315FE8B50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1" y="5956138"/>
            <a:ext cx="1052508" cy="365125"/>
          </a:xfrm>
        </p:spPr>
        <p:txBody>
          <a:bodyPr/>
          <a:lstStyle/>
          <a:p>
            <a:fld id="{C4038F6F-665C-444D-B990-12EF33697F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913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5" y="614407"/>
            <a:ext cx="11309339" cy="11892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4" y="2180498"/>
            <a:ext cx="11029615" cy="367830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D37AF-BC19-4303-B0D8-05315FE8B50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1" y="5956138"/>
            <a:ext cx="1052508" cy="365125"/>
          </a:xfrm>
        </p:spPr>
        <p:txBody>
          <a:bodyPr/>
          <a:lstStyle/>
          <a:p>
            <a:fld id="{C4038F6F-665C-444D-B990-12EF33697F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913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5" y="614407"/>
            <a:ext cx="11309339" cy="11892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4" y="2180498"/>
            <a:ext cx="11029615" cy="367830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D37AF-BC19-4303-B0D8-05315FE8B50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1" y="5956138"/>
            <a:ext cx="1052508" cy="365125"/>
          </a:xfrm>
        </p:spPr>
        <p:txBody>
          <a:bodyPr/>
          <a:lstStyle/>
          <a:p>
            <a:fld id="{C4038F6F-665C-444D-B990-12EF33697F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913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5" y="614407"/>
            <a:ext cx="11309339" cy="11892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4" y="2180498"/>
            <a:ext cx="11029615" cy="367830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D37AF-BC19-4303-B0D8-05315FE8B50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1" y="5956138"/>
            <a:ext cx="1052508" cy="365125"/>
          </a:xfrm>
        </p:spPr>
        <p:txBody>
          <a:bodyPr/>
          <a:lstStyle/>
          <a:p>
            <a:fld id="{C4038F6F-665C-444D-B990-12EF33697F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913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5" y="614407"/>
            <a:ext cx="11309339" cy="11892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4" y="2180498"/>
            <a:ext cx="11029615" cy="367830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D37AF-BC19-4303-B0D8-05315FE8B50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1" y="5956138"/>
            <a:ext cx="1052508" cy="365125"/>
          </a:xfrm>
        </p:spPr>
        <p:txBody>
          <a:bodyPr/>
          <a:lstStyle/>
          <a:p>
            <a:fld id="{C4038F6F-665C-444D-B990-12EF33697F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913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5" y="614407"/>
            <a:ext cx="11309339" cy="11892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4" y="2180498"/>
            <a:ext cx="11029615" cy="367830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D37AF-BC19-4303-B0D8-05315FE8B50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1" y="5956138"/>
            <a:ext cx="1052508" cy="365125"/>
          </a:xfrm>
        </p:spPr>
        <p:txBody>
          <a:bodyPr/>
          <a:lstStyle/>
          <a:p>
            <a:fld id="{C4038F6F-665C-444D-B990-12EF33697F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913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13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8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9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3" y="5956138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2F986D1-B65E-4A19-9F7D-50379EDC893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2"/>
            <a:ext cx="69172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1" y="5956138"/>
            <a:ext cx="1052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3DE7A51-CC01-400F-B112-79DCC8FA5DF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98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3" y="5956138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2"/>
            <a:ext cx="69172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1" y="5956138"/>
            <a:ext cx="1052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3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3" y="5956138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2F986D1-B65E-4A19-9F7D-50379EDC893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2"/>
            <a:ext cx="69172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1" y="5956138"/>
            <a:ext cx="1052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3DE7A51-CC01-400F-B112-79DCC8FA5DF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98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3" y="5956138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2"/>
            <a:ext cx="69172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1" y="5956138"/>
            <a:ext cx="1052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2F986D1-B65E-4A19-9F7D-50379EDC893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3DE7A51-CC01-400F-B112-79DCC8FA5DF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98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2" r:id="rId1"/>
    <p:sldLayoutId id="2147484183" r:id="rId2"/>
    <p:sldLayoutId id="2147484184" r:id="rId3"/>
    <p:sldLayoutId id="2147484193" r:id="rId4"/>
    <p:sldLayoutId id="2147484194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3" y="5956138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2F986D1-B65E-4A19-9F7D-50379EDC893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2"/>
            <a:ext cx="69172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1" y="5956138"/>
            <a:ext cx="1052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3DE7A51-CC01-400F-B112-79DCC8FA5DF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98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6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61BDAA2F-4B90-4EC6-9DB3-524167A7545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8EBB9E79-7D7E-48A3-8067-DC4E13373207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6384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0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61BDAA2F-4B90-4EC6-9DB3-524167A7545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8EBB9E79-7D7E-48A3-8067-DC4E13373207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6384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3" y="5956138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2F986D1-B65E-4A19-9F7D-50379EDC893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2"/>
            <a:ext cx="69172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1" y="5956138"/>
            <a:ext cx="1052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3DE7A51-CC01-400F-B112-79DCC8FA5DF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98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3" y="5956138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2F986D1-B65E-4A19-9F7D-50379EDC893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2"/>
            <a:ext cx="69172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1" y="5956138"/>
            <a:ext cx="1052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3DE7A51-CC01-400F-B112-79DCC8FA5DF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98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3" y="5956138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2F986D1-B65E-4A19-9F7D-50379EDC893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2"/>
            <a:ext cx="69172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1" y="5956138"/>
            <a:ext cx="1052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3DE7A51-CC01-400F-B112-79DCC8FA5DF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98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3" y="5956138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2F986D1-B65E-4A19-9F7D-50379EDC893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2"/>
            <a:ext cx="69172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1" y="5956138"/>
            <a:ext cx="1052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3DE7A51-CC01-400F-B112-79DCC8FA5DF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98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3" y="5956138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2F986D1-B65E-4A19-9F7D-50379EDC893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2"/>
            <a:ext cx="69172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1" y="5956138"/>
            <a:ext cx="1052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3DE7A51-CC01-400F-B112-79DCC8FA5DF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98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3" y="5956138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2F986D1-B65E-4A19-9F7D-50379EDC893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2"/>
            <a:ext cx="69172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1" y="5956138"/>
            <a:ext cx="1052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3DE7A51-CC01-400F-B112-79DCC8FA5DF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98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3" y="5956138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2F986D1-B65E-4A19-9F7D-50379EDC893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2"/>
            <a:ext cx="69172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1" y="5956138"/>
            <a:ext cx="1052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3DE7A51-CC01-400F-B112-79DCC8FA5DF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98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3" y="5956138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2F986D1-B65E-4A19-9F7D-50379EDC8937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2"/>
            <a:ext cx="69172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1" y="5956138"/>
            <a:ext cx="1052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3DE7A51-CC01-400F-B112-79DCC8FA5DF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98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gi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B35A4AD-A0CE-364F-6683-5C7D1E1E3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093" y="527042"/>
            <a:ext cx="11577747" cy="1968404"/>
          </a:xfrm>
        </p:spPr>
        <p:txBody>
          <a:bodyPr>
            <a:norm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US" b="1" dirty="0"/>
              <a:t>sensitization to NMBAs beyond pholcodine</a:t>
            </a:r>
            <a:endParaRPr lang="fr-FR" sz="4400" b="1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64C989BE-1F9E-F15F-C932-A7BA1AD16B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C48746C-7A41-4BE8-7223-6E75BEF7F934}"/>
              </a:ext>
            </a:extLst>
          </p:cNvPr>
          <p:cNvSpPr txBox="1"/>
          <p:nvPr/>
        </p:nvSpPr>
        <p:spPr>
          <a:xfrm>
            <a:off x="2531468" y="3615459"/>
            <a:ext cx="7496685" cy="16414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r>
              <a:rPr lang="en-US" altLang="fr-FR" sz="2667" b="1" i="1" dirty="0">
                <a:solidFill>
                  <a:schemeClr val="bg1"/>
                </a:solidFill>
              </a:rPr>
              <a:t>Paul Michel Mertes</a:t>
            </a:r>
          </a:p>
          <a:p>
            <a:pPr algn="ctr"/>
            <a:r>
              <a:rPr lang="en-US" altLang="fr-FR" sz="2400" dirty="0" err="1">
                <a:solidFill>
                  <a:schemeClr val="bg1"/>
                </a:solidFill>
              </a:rPr>
              <a:t>Professeur</a:t>
            </a:r>
            <a:r>
              <a:rPr lang="en-US" altLang="fr-FR" sz="2400" dirty="0">
                <a:solidFill>
                  <a:schemeClr val="bg1"/>
                </a:solidFill>
              </a:rPr>
              <a:t> </a:t>
            </a:r>
            <a:r>
              <a:rPr lang="en-US" altLang="fr-FR" sz="2400" dirty="0" err="1">
                <a:solidFill>
                  <a:schemeClr val="bg1"/>
                </a:solidFill>
              </a:rPr>
              <a:t>Emerite</a:t>
            </a:r>
            <a:r>
              <a:rPr lang="en-US" altLang="fr-FR" sz="2400" dirty="0">
                <a:solidFill>
                  <a:schemeClr val="bg1"/>
                </a:solidFill>
              </a:rPr>
              <a:t> Université </a:t>
            </a:r>
            <a:r>
              <a:rPr lang="en-US" altLang="fr-FR" sz="2400" dirty="0" err="1">
                <a:solidFill>
                  <a:schemeClr val="bg1"/>
                </a:solidFill>
              </a:rPr>
              <a:t>deStrasbourg</a:t>
            </a:r>
            <a:r>
              <a:rPr lang="en-US" altLang="fr-FR" sz="2400" dirty="0">
                <a:solidFill>
                  <a:schemeClr val="bg1"/>
                </a:solidFill>
              </a:rPr>
              <a:t>  – UMR INSERM u1255</a:t>
            </a:r>
            <a:endParaRPr lang="en-US" altLang="fr-FR" sz="2400" b="1" i="1" dirty="0">
              <a:solidFill>
                <a:schemeClr val="bg1"/>
              </a:solidFill>
            </a:endParaRPr>
          </a:p>
          <a:p>
            <a:pPr algn="ctr"/>
            <a:r>
              <a:rPr lang="en-US" altLang="fr-FR" sz="2400" b="1" i="1" dirty="0">
                <a:solidFill>
                  <a:schemeClr val="bg1"/>
                </a:solidFill>
              </a:rPr>
              <a:t>paulmertes48@gmail.fr</a:t>
            </a:r>
          </a:p>
        </p:txBody>
      </p:sp>
      <p:pic>
        <p:nvPicPr>
          <p:cNvPr id="8" name="Espace réservé du contenu 194">
            <a:extLst>
              <a:ext uri="{FF2B5EF4-FFF2-40B4-BE49-F238E27FC236}">
                <a16:creationId xmlns:a16="http://schemas.microsoft.com/office/drawing/2014/main" id="{32E5BB80-3751-A154-FE32-4A5B8D08E2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630"/>
          <a:stretch/>
        </p:blipFill>
        <p:spPr>
          <a:xfrm>
            <a:off x="9881373" y="840223"/>
            <a:ext cx="1985467" cy="946123"/>
          </a:xfrm>
          <a:prstGeom prst="rect">
            <a:avLst/>
          </a:prstGeom>
        </p:spPr>
      </p:pic>
      <p:pic>
        <p:nvPicPr>
          <p:cNvPr id="2" name="Content Placeholder 10">
            <a:extLst>
              <a:ext uri="{FF2B5EF4-FFF2-40B4-BE49-F238E27FC236}">
                <a16:creationId xmlns:a16="http://schemas.microsoft.com/office/drawing/2014/main" id="{48D4C9B3-7269-2C32-6A4B-D4F4CE296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05" y="840223"/>
            <a:ext cx="2235780" cy="81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74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Previous Exposure</a:t>
            </a:r>
            <a:endParaRPr lang="en-GB" b="1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1217428" y="1981200"/>
            <a:ext cx="9379166" cy="3886200"/>
          </a:xfrm>
        </p:spPr>
        <p:txBody>
          <a:bodyPr>
            <a:normAutofit/>
          </a:bodyPr>
          <a:lstStyle/>
          <a:p>
            <a:r>
              <a:rPr lang="en-US" sz="2400" dirty="0"/>
              <a:t>IgE-mediated reactions after exposure to a drug are generally assumed to be due to the prior sensitization of the allergic subject by the drug </a:t>
            </a:r>
          </a:p>
          <a:p>
            <a:endParaRPr lang="en-US" sz="2400" dirty="0"/>
          </a:p>
          <a:p>
            <a:r>
              <a:rPr lang="en-US" sz="2400" dirty="0"/>
              <a:t>But : lack of previous exposure</a:t>
            </a:r>
          </a:p>
          <a:p>
            <a:pPr lvl="1"/>
            <a:r>
              <a:rPr lang="en-US" sz="2400" dirty="0"/>
              <a:t>At least </a:t>
            </a:r>
            <a:r>
              <a:rPr lang="en-US" sz="2400" b="1" dirty="0"/>
              <a:t>17% </a:t>
            </a:r>
            <a:r>
              <a:rPr lang="en-US" sz="2400" dirty="0"/>
              <a:t>in France</a:t>
            </a:r>
          </a:p>
          <a:p>
            <a:pPr lvl="1"/>
            <a:r>
              <a:rPr lang="en-US" sz="2400" dirty="0"/>
              <a:t>Up to </a:t>
            </a:r>
            <a:r>
              <a:rPr lang="en-US" sz="2400" b="1" dirty="0"/>
              <a:t>75%</a:t>
            </a:r>
            <a:r>
              <a:rPr lang="en-US" sz="2400" dirty="0"/>
              <a:t> in Australia</a:t>
            </a:r>
            <a:endParaRPr lang="en-GB" sz="24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701034E-7035-1947-F9F9-49E668F5BDC1}"/>
              </a:ext>
            </a:extLst>
          </p:cNvPr>
          <p:cNvSpPr txBox="1"/>
          <p:nvPr/>
        </p:nvSpPr>
        <p:spPr>
          <a:xfrm>
            <a:off x="361507" y="6331688"/>
            <a:ext cx="3324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Sources : Mertes et al, Fisher et al</a:t>
            </a:r>
          </a:p>
        </p:txBody>
      </p:sp>
    </p:spTree>
    <p:extLst>
      <p:ext uri="{BB962C8B-B14F-4D97-AF65-F5344CB8AC3E}">
        <p14:creationId xmlns:p14="http://schemas.microsoft.com/office/powerpoint/2010/main" val="2600190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357166"/>
            <a:ext cx="8229600" cy="1371600"/>
          </a:xfrm>
        </p:spPr>
        <p:txBody>
          <a:bodyPr/>
          <a:lstStyle/>
          <a:p>
            <a:pPr algn="ctr"/>
            <a:r>
              <a:rPr lang="en-GB" dirty="0"/>
              <a:t>Results from skin-test investigations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9474" y="2035792"/>
            <a:ext cx="10377377" cy="3886200"/>
          </a:xfrm>
        </p:spPr>
        <p:txBody>
          <a:bodyPr>
            <a:normAutofit/>
          </a:bodyPr>
          <a:lstStyle/>
          <a:p>
            <a:r>
              <a:rPr lang="en-GB" sz="2400" dirty="0"/>
              <a:t>Patients may react with :</a:t>
            </a:r>
          </a:p>
          <a:p>
            <a:pPr lvl="1"/>
            <a:r>
              <a:rPr lang="en-GB" sz="2400" dirty="0"/>
              <a:t> </a:t>
            </a:r>
            <a:r>
              <a:rPr lang="en-GB" sz="2400" b="1" dirty="0"/>
              <a:t>All</a:t>
            </a:r>
            <a:r>
              <a:rPr lang="en-GB" sz="2400" dirty="0"/>
              <a:t> NMBAs </a:t>
            </a:r>
            <a:r>
              <a:rPr lang="en-GB" sz="2400" dirty="0">
                <a:sym typeface="Wingdings" pitchFamily="2" charset="2"/>
              </a:rPr>
              <a:t></a:t>
            </a:r>
            <a:r>
              <a:rPr lang="en-GB" sz="2400" dirty="0"/>
              <a:t> </a:t>
            </a:r>
            <a:r>
              <a:rPr lang="en-US" sz="2400" i="1" dirty="0"/>
              <a:t>a single overwhelmingly dominant allergenic determinant structure quaternary ammonium determinant (</a:t>
            </a:r>
            <a:r>
              <a:rPr lang="en-US" sz="2400" dirty="0"/>
              <a:t>alcuronium</a:t>
            </a:r>
            <a:r>
              <a:rPr lang="en-US" sz="2400" i="1" dirty="0"/>
              <a:t>)</a:t>
            </a:r>
          </a:p>
          <a:p>
            <a:pPr lvl="1"/>
            <a:endParaRPr lang="en-GB" sz="2400" i="1" dirty="0"/>
          </a:p>
          <a:p>
            <a:pPr lvl="1"/>
            <a:r>
              <a:rPr lang="en-GB" sz="2400" b="1" dirty="0"/>
              <a:t>A single </a:t>
            </a:r>
            <a:r>
              <a:rPr lang="en-GB" sz="2400" dirty="0"/>
              <a:t>NMBAs or </a:t>
            </a:r>
            <a:r>
              <a:rPr lang="en-GB" sz="2400" b="1" dirty="0"/>
              <a:t>Several</a:t>
            </a:r>
            <a:r>
              <a:rPr lang="en-GB" sz="2400" dirty="0"/>
              <a:t> NMBAS with or without class effect </a:t>
            </a:r>
            <a:r>
              <a:rPr lang="en-GB" sz="2400" dirty="0">
                <a:sym typeface="Wingdings" pitchFamily="2" charset="2"/>
              </a:rPr>
              <a:t> </a:t>
            </a:r>
            <a:r>
              <a:rPr lang="en-US" sz="2400" b="1" i="1" dirty="0"/>
              <a:t>neighboring groups of different structures </a:t>
            </a:r>
            <a:r>
              <a:rPr lang="en-US" sz="2400" i="1" dirty="0"/>
              <a:t>on the different NMBAs, in addition to the substituted ammonium groups, form part of the allergenic determinant structure </a:t>
            </a:r>
            <a:endParaRPr lang="en-GB" sz="2400" i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F5A419-53FB-8994-17E2-78BBD9F031EB}"/>
              </a:ext>
            </a:extLst>
          </p:cNvPr>
          <p:cNvSpPr txBox="1"/>
          <p:nvPr/>
        </p:nvSpPr>
        <p:spPr>
          <a:xfrm>
            <a:off x="696433" y="6443330"/>
            <a:ext cx="34030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Baldo</a:t>
            </a:r>
            <a:r>
              <a:rPr lang="fr-FR" dirty="0"/>
              <a:t> et al, </a:t>
            </a:r>
            <a:r>
              <a:rPr lang="fr-FR" sz="1800" dirty="0">
                <a:latin typeface="Segoe UI" panose="020B0502040204020203" pitchFamily="34" charset="0"/>
              </a:rPr>
              <a:t>Clin </a:t>
            </a:r>
            <a:r>
              <a:rPr lang="fr-FR" sz="1800" dirty="0" err="1">
                <a:latin typeface="Segoe UI" panose="020B0502040204020203" pitchFamily="34" charset="0"/>
              </a:rPr>
              <a:t>Exp</a:t>
            </a:r>
            <a:r>
              <a:rPr lang="fr-FR" sz="1800" dirty="0">
                <a:latin typeface="Segoe UI" panose="020B0502040204020203" pitchFamily="34" charset="0"/>
              </a:rPr>
              <a:t> </a:t>
            </a:r>
            <a:r>
              <a:rPr lang="fr-FR" sz="1800" dirty="0" err="1">
                <a:latin typeface="Segoe UI" panose="020B0502040204020203" pitchFamily="34" charset="0"/>
              </a:rPr>
              <a:t>Allergy</a:t>
            </a:r>
            <a:r>
              <a:rPr lang="fr-FR" sz="1800" dirty="0">
                <a:latin typeface="Segoe UI" panose="020B0502040204020203" pitchFamily="34" charset="0"/>
              </a:rPr>
              <a:t> 2009</a:t>
            </a:r>
          </a:p>
          <a:p>
            <a:r>
              <a:rPr lang="fr-F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289253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313148-5994-B4E9-6166-B435565FF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The Pholcodine hypothesis</a:t>
            </a:r>
            <a:endParaRPr lang="fr-FR" dirty="0"/>
          </a:p>
        </p:txBody>
      </p:sp>
      <p:pic>
        <p:nvPicPr>
          <p:cNvPr id="10" name="Picture 6" descr="Résultat de recherche d'images pour &quot;florvaag e&quot;">
            <a:extLst>
              <a:ext uri="{FF2B5EF4-FFF2-40B4-BE49-F238E27FC236}">
                <a16:creationId xmlns:a16="http://schemas.microsoft.com/office/drawing/2014/main" id="{61944342-BD38-4F95-1050-02839C3D716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576" y="2094356"/>
            <a:ext cx="3633787" cy="363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PB140222">
            <a:extLst>
              <a:ext uri="{FF2B5EF4-FFF2-40B4-BE49-F238E27FC236}">
                <a16:creationId xmlns:a16="http://schemas.microsoft.com/office/drawing/2014/main" id="{3D8456D1-8786-D613-1BA6-575FB19703D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303" y="1363227"/>
            <a:ext cx="2238482" cy="1946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BBBD698-B849-DB93-9592-5BBDFFA0BCF8}"/>
              </a:ext>
            </a:extLst>
          </p:cNvPr>
          <p:cNvSpPr txBox="1"/>
          <p:nvPr/>
        </p:nvSpPr>
        <p:spPr>
          <a:xfrm>
            <a:off x="1144329" y="6006286"/>
            <a:ext cx="6095114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nb-NO" sz="1800" dirty="0"/>
              <a:t>Haukeland University Hospital &amp;</a:t>
            </a:r>
          </a:p>
          <a:p>
            <a:pPr>
              <a:lnSpc>
                <a:spcPct val="80000"/>
              </a:lnSpc>
            </a:pPr>
            <a:r>
              <a:rPr lang="nb-NO" sz="1800" dirty="0"/>
              <a:t>University of Bergen,</a:t>
            </a:r>
            <a:endParaRPr lang="nb-NO" sz="1800" i="1" dirty="0"/>
          </a:p>
          <a:p>
            <a:pPr>
              <a:lnSpc>
                <a:spcPct val="80000"/>
              </a:lnSpc>
            </a:pPr>
            <a:r>
              <a:rPr lang="nb-NO" sz="1800" dirty="0"/>
              <a:t>Bergen, Norway</a:t>
            </a:r>
            <a:endParaRPr lang="nb-NO" sz="20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117BAD8-EBB7-97AA-364E-C2BC93A074AF}"/>
              </a:ext>
            </a:extLst>
          </p:cNvPr>
          <p:cNvSpPr txBox="1"/>
          <p:nvPr/>
        </p:nvSpPr>
        <p:spPr>
          <a:xfrm>
            <a:off x="9449784" y="794279"/>
            <a:ext cx="2200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The </a:t>
            </a:r>
            <a:r>
              <a:rPr lang="fr-FR" dirty="0" err="1">
                <a:solidFill>
                  <a:schemeClr val="bg1"/>
                </a:solidFill>
              </a:rPr>
              <a:t>Cough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Sirup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Tuxi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D71C3A-0402-8DE6-2E01-DA6418B5C5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1687" b="3382"/>
          <a:stretch/>
        </p:blipFill>
        <p:spPr bwMode="auto">
          <a:xfrm>
            <a:off x="5771585" y="2620888"/>
            <a:ext cx="3633786" cy="3051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B1F22B0-0C43-49D8-E3B9-495ECBDEC79D}"/>
              </a:ext>
            </a:extLst>
          </p:cNvPr>
          <p:cNvSpPr txBox="1"/>
          <p:nvPr/>
        </p:nvSpPr>
        <p:spPr>
          <a:xfrm>
            <a:off x="5854552" y="5821620"/>
            <a:ext cx="60951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/>
              <a:t>Methyl-substituted tertiary amine group </a:t>
            </a:r>
          </a:p>
        </p:txBody>
      </p:sp>
    </p:spTree>
    <p:extLst>
      <p:ext uri="{BB962C8B-B14F-4D97-AF65-F5344CB8AC3E}">
        <p14:creationId xmlns:p14="http://schemas.microsoft.com/office/powerpoint/2010/main" val="1216516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Morphiniques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5551" y="1700214"/>
            <a:ext cx="1647825" cy="1381125"/>
          </a:xfrm>
          <a:prstGeom prst="rect">
            <a:avLst/>
          </a:prstGeom>
          <a:noFill/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792538" y="1844676"/>
            <a:ext cx="1136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800">
                <a:solidFill>
                  <a:srgbClr val="000000"/>
                </a:solidFill>
              </a:rPr>
              <a:t>Morphine</a:t>
            </a:r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79650" y="3500439"/>
            <a:ext cx="1733550" cy="1400175"/>
          </a:xfrm>
          <a:prstGeom prst="rect">
            <a:avLst/>
          </a:prstGeom>
          <a:noFill/>
        </p:spPr>
      </p:pic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2711450" y="4941888"/>
            <a:ext cx="1035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800">
                <a:solidFill>
                  <a:srgbClr val="000000"/>
                </a:solidFill>
              </a:rPr>
              <a:t>Codéine</a:t>
            </a:r>
          </a:p>
        </p:txBody>
      </p:sp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6514" y="2925763"/>
            <a:ext cx="2466975" cy="1466850"/>
          </a:xfrm>
          <a:prstGeom prst="rect">
            <a:avLst/>
          </a:prstGeom>
          <a:noFill/>
        </p:spPr>
      </p:pic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8759826" y="3233738"/>
            <a:ext cx="17811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800">
                <a:solidFill>
                  <a:srgbClr val="000000"/>
                </a:solidFill>
              </a:rPr>
              <a:t>    Pholcodine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200">
                <a:solidFill>
                  <a:srgbClr val="000000"/>
                </a:solidFill>
              </a:rPr>
              <a:t>(BIOCALYPTOL</a:t>
            </a:r>
            <a:r>
              <a:rPr lang="en-U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fr-FR" sz="1200">
                <a:solidFill>
                  <a:srgbClr val="000000"/>
                </a:solidFill>
              </a:rPr>
              <a:t> sirop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200">
                <a:solidFill>
                  <a:srgbClr val="000000"/>
                </a:solidFill>
              </a:rPr>
              <a:t>POLERY</a:t>
            </a:r>
            <a:r>
              <a:rPr lang="en-U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fr-FR" sz="1200">
                <a:solidFill>
                  <a:srgbClr val="000000"/>
                </a:solidFill>
              </a:rPr>
              <a:t> sirop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200">
                <a:solidFill>
                  <a:srgbClr val="000000"/>
                </a:solidFill>
              </a:rPr>
              <a:t>RESPILENE</a:t>
            </a:r>
            <a:r>
              <a:rPr lang="en-U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®</a:t>
            </a:r>
            <a:r>
              <a:rPr lang="fr-FR" sz="1200">
                <a:solidFill>
                  <a:srgbClr val="000000"/>
                </a:solidFill>
              </a:rPr>
              <a:t> sirop…)</a:t>
            </a:r>
          </a:p>
        </p:txBody>
      </p:sp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6315076" y="2905125"/>
            <a:ext cx="644525" cy="577850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7226301" y="2205038"/>
            <a:ext cx="2941831" cy="369332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800" b="1" dirty="0">
                <a:solidFill>
                  <a:srgbClr val="00B050"/>
                </a:solidFill>
              </a:rPr>
              <a:t>Groupement </a:t>
            </a:r>
            <a:r>
              <a:rPr lang="fr-FR" sz="1800" b="1" dirty="0" err="1">
                <a:solidFill>
                  <a:srgbClr val="00B050"/>
                </a:solidFill>
              </a:rPr>
              <a:t>morpholinyl</a:t>
            </a:r>
            <a:endParaRPr lang="fr-FR" sz="1800" b="1" dirty="0">
              <a:solidFill>
                <a:srgbClr val="00B050"/>
              </a:solidFill>
            </a:endParaRPr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3371850" y="2466975"/>
            <a:ext cx="215900" cy="215900"/>
          </a:xfrm>
          <a:prstGeom prst="rect">
            <a:avLst/>
          </a:prstGeom>
          <a:noFill/>
          <a:ln w="12700">
            <a:solidFill>
              <a:srgbClr val="CC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3300413" y="4254500"/>
            <a:ext cx="215900" cy="215900"/>
          </a:xfrm>
          <a:prstGeom prst="rect">
            <a:avLst/>
          </a:prstGeom>
          <a:noFill/>
          <a:ln w="12700">
            <a:solidFill>
              <a:srgbClr val="CC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8137525" y="3649663"/>
            <a:ext cx="215900" cy="215900"/>
          </a:xfrm>
          <a:prstGeom prst="rect">
            <a:avLst/>
          </a:prstGeom>
          <a:noFill/>
          <a:ln w="12700">
            <a:solidFill>
              <a:srgbClr val="CC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 flipV="1">
            <a:off x="3575050" y="2708276"/>
            <a:ext cx="433388" cy="504825"/>
          </a:xfrm>
          <a:prstGeom prst="line">
            <a:avLst/>
          </a:prstGeom>
          <a:noFill/>
          <a:ln w="9525">
            <a:solidFill>
              <a:srgbClr val="CC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6561353" y="4449764"/>
            <a:ext cx="205697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800" b="1" dirty="0">
                <a:solidFill>
                  <a:srgbClr val="CC0066"/>
                </a:solidFill>
              </a:rPr>
              <a:t>Amines tertiaires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800" b="1" dirty="0">
                <a:solidFill>
                  <a:srgbClr val="CC0066"/>
                </a:solidFill>
              </a:rPr>
              <a:t>(cycliques)</a:t>
            </a:r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 flipV="1">
            <a:off x="8256588" y="3933826"/>
            <a:ext cx="0" cy="576263"/>
          </a:xfrm>
          <a:prstGeom prst="line">
            <a:avLst/>
          </a:prstGeom>
          <a:noFill/>
          <a:ln w="9525">
            <a:solidFill>
              <a:srgbClr val="CC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238" name="Rectangle 22"/>
          <p:cNvSpPr>
            <a:spLocks noChangeArrowheads="1"/>
          </p:cNvSpPr>
          <p:nvPr/>
        </p:nvSpPr>
        <p:spPr bwMode="auto">
          <a:xfrm>
            <a:off x="6718300" y="2997200"/>
            <a:ext cx="215900" cy="215900"/>
          </a:xfrm>
          <a:prstGeom prst="rect">
            <a:avLst/>
          </a:prstGeom>
          <a:noFill/>
          <a:ln w="12700">
            <a:solidFill>
              <a:srgbClr val="CC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 flipV="1">
            <a:off x="6888163" y="3213100"/>
            <a:ext cx="0" cy="1296988"/>
          </a:xfrm>
          <a:prstGeom prst="line">
            <a:avLst/>
          </a:prstGeom>
          <a:noFill/>
          <a:ln w="9525">
            <a:solidFill>
              <a:srgbClr val="CC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240" name="Rectangle 24"/>
          <p:cNvSpPr>
            <a:spLocks noChangeArrowheads="1"/>
          </p:cNvSpPr>
          <p:nvPr/>
        </p:nvSpPr>
        <p:spPr bwMode="auto">
          <a:xfrm>
            <a:off x="3994150" y="3068638"/>
            <a:ext cx="1657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800">
                <a:solidFill>
                  <a:srgbClr val="CC0066"/>
                </a:solidFill>
              </a:rPr>
              <a:t>Amine tertiaire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800">
                <a:solidFill>
                  <a:srgbClr val="CC0066"/>
                </a:solidFill>
              </a:rPr>
              <a:t>(cyclique)</a:t>
            </a:r>
          </a:p>
        </p:txBody>
      </p:sp>
      <p:sp>
        <p:nvSpPr>
          <p:cNvPr id="9241" name="Line 25"/>
          <p:cNvSpPr>
            <a:spLocks noChangeShapeType="1"/>
          </p:cNvSpPr>
          <p:nvPr/>
        </p:nvSpPr>
        <p:spPr bwMode="auto">
          <a:xfrm flipH="1">
            <a:off x="6959601" y="2498726"/>
            <a:ext cx="339725" cy="354013"/>
          </a:xfrm>
          <a:prstGeom prst="line">
            <a:avLst/>
          </a:prstGeom>
          <a:noFill/>
          <a:ln w="9525">
            <a:solidFill>
              <a:srgbClr val="66FF3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 flipH="1" flipV="1">
            <a:off x="3575050" y="4514851"/>
            <a:ext cx="433388" cy="504825"/>
          </a:xfrm>
          <a:prstGeom prst="line">
            <a:avLst/>
          </a:prstGeom>
          <a:noFill/>
          <a:ln w="9525">
            <a:solidFill>
              <a:srgbClr val="CC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9243" name="Rectangle 27"/>
          <p:cNvSpPr>
            <a:spLocks noChangeArrowheads="1"/>
          </p:cNvSpPr>
          <p:nvPr/>
        </p:nvSpPr>
        <p:spPr bwMode="auto">
          <a:xfrm>
            <a:off x="3994150" y="4875213"/>
            <a:ext cx="1657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800">
                <a:solidFill>
                  <a:srgbClr val="CC0066"/>
                </a:solidFill>
              </a:rPr>
              <a:t>Amine tertiaire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800">
                <a:solidFill>
                  <a:srgbClr val="CC0066"/>
                </a:solidFill>
              </a:rPr>
              <a:t>(cyclique)</a:t>
            </a:r>
          </a:p>
        </p:txBody>
      </p:sp>
    </p:spTree>
    <p:extLst>
      <p:ext uri="{BB962C8B-B14F-4D97-AF65-F5344CB8AC3E}">
        <p14:creationId xmlns:p14="http://schemas.microsoft.com/office/powerpoint/2010/main" val="1681124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730075" y="300303"/>
            <a:ext cx="7773120" cy="1143480"/>
          </a:xfrm>
        </p:spPr>
        <p:txBody>
          <a:bodyPr>
            <a:normAutofit/>
          </a:bodyPr>
          <a:lstStyle/>
          <a:p>
            <a:r>
              <a:rPr lang="nb-NO" sz="4000" dirty="0"/>
              <a:t> </a:t>
            </a:r>
            <a:r>
              <a:rPr lang="nb-NO" sz="4000" baseline="-25000" dirty="0"/>
              <a:t>Pholcodine Hypothesis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250688" y="2009553"/>
            <a:ext cx="11248423" cy="484844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nb-NO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nb-NO" sz="2400" dirty="0"/>
              <a:t>a small molecule key that turns on polyclonal IgE synthesis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nb-NO" sz="1800" dirty="0"/>
              <a:t>by downregulating inhibitory  mechanisms ?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q"/>
            </a:pPr>
            <a:endParaRPr lang="nb-NO" sz="18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nb-NO" sz="2400" dirty="0"/>
              <a:t>leads to IgE sensitization in a considerable proportion of exposed individuals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endParaRPr lang="nb-NO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nb-NO" sz="2400" dirty="0"/>
              <a:t>has a striking effect on IgE synthesis in sensitized individuals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endParaRPr lang="nb-NO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nb-NO" sz="2400" dirty="0"/>
              <a:t>can explain the differences in prevalence of IgE-sensitization and frequencies of reported NMBA anaphylaxis between Norway and Sweden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nb-NO" sz="1800" dirty="0"/>
              <a:t>and possibly also for other countries?</a:t>
            </a:r>
          </a:p>
          <a:p>
            <a:pPr>
              <a:lnSpc>
                <a:spcPct val="80000"/>
              </a:lnSpc>
              <a:buFont typeface="Times New Roman" pitchFamily="18" charset="0"/>
              <a:buNone/>
            </a:pPr>
            <a:endParaRPr lang="nb-NO" sz="2400" dirty="0"/>
          </a:p>
          <a:p>
            <a:pPr>
              <a:lnSpc>
                <a:spcPct val="80000"/>
              </a:lnSpc>
              <a:buFont typeface="Times New Roman" pitchFamily="18" charset="0"/>
              <a:buNone/>
            </a:pPr>
            <a:endParaRPr lang="nb-NO" sz="2800" dirty="0"/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10213311" y="1785944"/>
          <a:ext cx="1728000" cy="1584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096768" imgH="2188464" progId="">
                  <p:embed/>
                </p:oleObj>
              </mc:Choice>
              <mc:Fallback>
                <p:oleObj r:id="rId2" imgW="3096768" imgH="2188464" progId="">
                  <p:embed/>
                  <p:pic>
                    <p:nvPicPr>
                      <p:cNvPr id="409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13311" y="1785944"/>
                        <a:ext cx="1728000" cy="1584166"/>
                      </a:xfrm>
                      <a:prstGeom prst="rect">
                        <a:avLst/>
                      </a:prstGeom>
                      <a:solidFill>
                        <a:srgbClr val="99CC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9773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5A3B25-1466-1E62-D0DC-9E4FFDE6E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 b="1" i="0" u="none" strike="noStrike" baseline="0" dirty="0">
                <a:latin typeface="Verdana,Bold"/>
              </a:rPr>
              <a:t>Six years without Pholcodine; Norwegians are significantly</a:t>
            </a:r>
            <a:br>
              <a:rPr lang="en-US" sz="1800" b="1" i="0" u="none" strike="noStrike" baseline="0" dirty="0">
                <a:latin typeface="Verdana,Bold"/>
              </a:rPr>
            </a:br>
            <a:r>
              <a:rPr lang="en-US" sz="1800" b="1" i="0" u="none" strike="noStrike" baseline="0" dirty="0">
                <a:latin typeface="Verdana,Bold"/>
              </a:rPr>
              <a:t>less </a:t>
            </a:r>
            <a:r>
              <a:rPr lang="en-US" sz="1800" b="1" i="0" u="none" strike="noStrike" baseline="0" dirty="0" err="1">
                <a:latin typeface="Verdana,Bold"/>
              </a:rPr>
              <a:t>IgE</a:t>
            </a:r>
            <a:r>
              <a:rPr lang="en-US" sz="1800" b="1" i="0" u="none" strike="noStrike" baseline="0" dirty="0">
                <a:latin typeface="Verdana,Bold"/>
              </a:rPr>
              <a:t>-sensitized and clinically more tolerant to</a:t>
            </a:r>
            <a:br>
              <a:rPr lang="en-US" sz="1800" b="1" i="0" u="none" strike="noStrike" baseline="0" dirty="0">
                <a:latin typeface="Verdana,Bold"/>
              </a:rPr>
            </a:br>
            <a:r>
              <a:rPr lang="fr-FR" sz="1800" b="1" i="0" u="none" strike="noStrike" baseline="0" dirty="0" err="1">
                <a:latin typeface="Verdana,Bold"/>
              </a:rPr>
              <a:t>neuromuscular</a:t>
            </a:r>
            <a:r>
              <a:rPr lang="fr-FR" sz="1800" b="1" i="0" u="none" strike="noStrike" baseline="0" dirty="0">
                <a:latin typeface="Verdana,Bold"/>
              </a:rPr>
              <a:t> blocking agents.</a:t>
            </a:r>
            <a:endParaRPr lang="fr-FR" dirty="0"/>
          </a:p>
        </p:txBody>
      </p:sp>
      <p:pic>
        <p:nvPicPr>
          <p:cNvPr id="16" name="Espace réservé du contenu 15">
            <a:extLst>
              <a:ext uri="{FF2B5EF4-FFF2-40B4-BE49-F238E27FC236}">
                <a16:creationId xmlns:a16="http://schemas.microsoft.com/office/drawing/2014/main" id="{05E8B60D-6653-DE6B-F40A-6EF55C7DF5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81193" y="1900279"/>
            <a:ext cx="4444594" cy="4658915"/>
          </a:xfrm>
        </p:spPr>
      </p:pic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475E4EDD-9789-C101-F6BE-D53A357A95F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37864" y="2227263"/>
            <a:ext cx="5700934" cy="4079116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8344DA7-B5BB-6074-532B-925D7341D046}"/>
              </a:ext>
            </a:extLst>
          </p:cNvPr>
          <p:cNvSpPr txBox="1"/>
          <p:nvPr/>
        </p:nvSpPr>
        <p:spPr>
          <a:xfrm>
            <a:off x="65122" y="6488668"/>
            <a:ext cx="111575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dirty="0">
                <a:solidFill>
                  <a:srgbClr val="212121"/>
                </a:solidFill>
                <a:effectLst/>
                <a:latin typeface="BlinkMacSystemFont"/>
              </a:rPr>
              <a:t>de Pater GH, </a:t>
            </a:r>
            <a:r>
              <a:rPr lang="fr-FR" b="0" i="0" dirty="0" err="1">
                <a:solidFill>
                  <a:srgbClr val="212121"/>
                </a:solidFill>
                <a:effectLst/>
                <a:latin typeface="BlinkMacSystemFont"/>
              </a:rPr>
              <a:t>Florvaag</a:t>
            </a:r>
            <a:r>
              <a:rPr lang="fr-FR" b="0" i="0" dirty="0">
                <a:solidFill>
                  <a:srgbClr val="212121"/>
                </a:solidFill>
                <a:effectLst/>
                <a:latin typeface="BlinkMacSystemFont"/>
              </a:rPr>
              <a:t> E, Johansson SG, </a:t>
            </a:r>
            <a:r>
              <a:rPr lang="fr-FR" b="0" i="0" dirty="0" err="1">
                <a:solidFill>
                  <a:srgbClr val="212121"/>
                </a:solidFill>
                <a:effectLst/>
                <a:latin typeface="BlinkMacSystemFont"/>
              </a:rPr>
              <a:t>Irgens</a:t>
            </a:r>
            <a:r>
              <a:rPr lang="fr-FR" b="0" i="0" dirty="0">
                <a:solidFill>
                  <a:srgbClr val="212121"/>
                </a:solidFill>
                <a:effectLst/>
                <a:latin typeface="BlinkMacSystemFont"/>
              </a:rPr>
              <a:t> Å, Petersen MN, </a:t>
            </a:r>
            <a:r>
              <a:rPr lang="fr-FR" b="0" i="0" dirty="0" err="1">
                <a:solidFill>
                  <a:srgbClr val="212121"/>
                </a:solidFill>
                <a:effectLst/>
                <a:latin typeface="BlinkMacSystemFont"/>
              </a:rPr>
              <a:t>Guttormsen</a:t>
            </a:r>
            <a:r>
              <a:rPr lang="fr-FR" b="0" i="0" dirty="0">
                <a:solidFill>
                  <a:srgbClr val="212121"/>
                </a:solidFill>
                <a:effectLst/>
                <a:latin typeface="BlinkMacSystemFont"/>
              </a:rPr>
              <a:t> AB. </a:t>
            </a:r>
            <a:r>
              <a:rPr lang="fr-FR" b="0" i="0" dirty="0" err="1">
                <a:solidFill>
                  <a:srgbClr val="212121"/>
                </a:solidFill>
                <a:effectLst/>
                <a:latin typeface="BlinkMacSystemFont"/>
              </a:rPr>
              <a:t>Allergy</a:t>
            </a:r>
            <a:r>
              <a:rPr lang="fr-FR" b="0" i="0" dirty="0">
                <a:solidFill>
                  <a:srgbClr val="212121"/>
                </a:solidFill>
                <a:effectLst/>
                <a:latin typeface="BlinkMacSystemFont"/>
              </a:rPr>
              <a:t>. 2017 May;72(5):813-819.</a:t>
            </a:r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89AB05-936C-97E8-6F20-A08923520824}"/>
              </a:ext>
            </a:extLst>
          </p:cNvPr>
          <p:cNvSpPr/>
          <p:nvPr/>
        </p:nvSpPr>
        <p:spPr>
          <a:xfrm>
            <a:off x="5541858" y="5805377"/>
            <a:ext cx="6021049" cy="50100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7993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 txBox="1">
            <a:spLocks noGrp="1"/>
          </p:cNvSpPr>
          <p:nvPr/>
        </p:nvSpPr>
        <p:spPr>
          <a:xfrm>
            <a:off x="4648200" y="6356351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eaLnBrk="1" hangingPunct="1">
              <a:defRPr/>
            </a:pPr>
            <a:r>
              <a:rPr lang="fr-FR" sz="1200">
                <a:solidFill>
                  <a:schemeClr val="tx1">
                    <a:tint val="75000"/>
                  </a:schemeClr>
                </a:solidFill>
                <a:latin typeface="Arial" charset="0"/>
              </a:rPr>
              <a:t>CFA 18/04/2013</a:t>
            </a:r>
          </a:p>
        </p:txBody>
      </p:sp>
      <p:pic>
        <p:nvPicPr>
          <p:cNvPr id="13107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836613"/>
            <a:ext cx="8640763" cy="589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77" name="Espace réservé du numéro de diapositive 132"/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951F5DF1-9E14-4B48-971C-E6955EA20874}" type="slidenum">
              <a:rPr lang="fr-FR" altLang="fr-FR" sz="1200">
                <a:solidFill>
                  <a:srgbClr val="898989"/>
                </a:solidFill>
                <a:latin typeface="Arial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fr-FR" altLang="fr-FR" sz="1200">
              <a:solidFill>
                <a:srgbClr val="898989"/>
              </a:solidFill>
              <a:latin typeface="Arial" pitchFamily="34" charset="0"/>
            </a:endParaRPr>
          </a:p>
        </p:txBody>
      </p:sp>
      <p:pic>
        <p:nvPicPr>
          <p:cNvPr id="131078" name="Image 133" descr="logo-ALPHO-couleur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-60951"/>
            <a:ext cx="156845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130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DB8BAA3-9453-6B03-EB87-889DF81658DA}"/>
              </a:ext>
            </a:extLst>
          </p:cNvPr>
          <p:cNvSpPr txBox="1"/>
          <p:nvPr/>
        </p:nvSpPr>
        <p:spPr>
          <a:xfrm>
            <a:off x="122275" y="6475228"/>
            <a:ext cx="2529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Mertes et al, BJA in </a:t>
            </a:r>
            <a:r>
              <a:rPr lang="fr-FR" dirty="0" err="1"/>
              <a:t>press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24FEBC1-5866-F591-6A21-313A2166D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595" y="747485"/>
            <a:ext cx="11171755" cy="56269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235198F-94A1-3C4F-3ACF-8FAA826E12B3}"/>
              </a:ext>
            </a:extLst>
          </p:cNvPr>
          <p:cNvSpPr/>
          <p:nvPr/>
        </p:nvSpPr>
        <p:spPr>
          <a:xfrm>
            <a:off x="835541" y="2177255"/>
            <a:ext cx="10520917" cy="6244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25623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97A341-AB2E-5C49-E9C0-19767255D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b="0" i="0" u="none" strike="noStrike" baseline="0" dirty="0">
                <a:latin typeface="ArialUnicodeMS"/>
              </a:rPr>
              <a:t>Pholcodine consumption increases the risk of perioperative anaphylaxis to neuromuscular blocking agents: </a:t>
            </a:r>
            <a:br>
              <a:rPr lang="en-US" sz="2400" b="0" i="0" u="none" strike="noStrike" baseline="0" dirty="0">
                <a:latin typeface="ArialUnicodeMS"/>
              </a:rPr>
            </a:br>
            <a:r>
              <a:rPr lang="en-US" sz="2400" b="0" i="0" u="none" strike="noStrike" baseline="0" dirty="0">
                <a:latin typeface="ArialUnicodeMS"/>
              </a:rPr>
              <a:t>the ALPHO case-control study</a:t>
            </a:r>
            <a:endParaRPr lang="fr-FR" sz="3600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04B253B-CCEC-76EA-1C02-0834644A5B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2381" y="2000204"/>
            <a:ext cx="4281702" cy="4571791"/>
          </a:xfrm>
        </p:spPr>
      </p:pic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3276B888-73C8-69D6-13E0-4CEEE6C5215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PHO and QA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sIgEs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had a </a:t>
            </a:r>
            <a:r>
              <a:rPr lang="en-US" sz="2400" b="1" i="0" u="none" strike="noStrike" baseline="0" dirty="0">
                <a:latin typeface="Times New Roman" panose="02020603050405020304" pitchFamily="18" charset="0"/>
              </a:rPr>
              <a:t>high negative predictive value (99.9%)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but a </a:t>
            </a:r>
            <a:r>
              <a:rPr lang="en-US" sz="2400" b="1" i="0" u="none" strike="noStrike" baseline="0" dirty="0">
                <a:latin typeface="Times New Roman" panose="02020603050405020304" pitchFamily="18" charset="0"/>
              </a:rPr>
              <a:t>very low positive predictive value (&lt; 3%)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for </a:t>
            </a:r>
            <a:r>
              <a:rPr lang="fr-FR" sz="2400" b="0" i="0" u="none" strike="noStrike" baseline="0" dirty="0" err="1">
                <a:latin typeface="Times New Roman" panose="02020603050405020304" pitchFamily="18" charset="0"/>
              </a:rPr>
              <a:t>identifying</a:t>
            </a:r>
            <a:r>
              <a:rPr lang="fr-FR" sz="2400" b="0" i="0" u="none" strike="noStrike" baseline="0" dirty="0">
                <a:latin typeface="Times New Roman" panose="02020603050405020304" pitchFamily="18" charset="0"/>
              </a:rPr>
              <a:t> NMBA-</a:t>
            </a:r>
            <a:r>
              <a:rPr lang="fr-FR" sz="2400" b="0" i="0" u="none" strike="noStrike" baseline="0" dirty="0" err="1">
                <a:latin typeface="Times New Roman" panose="02020603050405020304" pitchFamily="18" charset="0"/>
              </a:rPr>
              <a:t>related</a:t>
            </a:r>
            <a:r>
              <a:rPr lang="fr-FR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fr-FR" sz="2400" b="0" i="0" u="none" strike="noStrike" baseline="0" dirty="0" err="1">
                <a:latin typeface="Times New Roman" panose="02020603050405020304" pitchFamily="18" charset="0"/>
              </a:rPr>
              <a:t>reactions</a:t>
            </a:r>
            <a:r>
              <a:rPr lang="fr-FR" sz="24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r>
              <a:rPr lang="fr-FR" sz="2400" dirty="0">
                <a:latin typeface="Times New Roman" panose="02020603050405020304" pitchFamily="18" charset="0"/>
              </a:rPr>
              <a:t>The best </a:t>
            </a:r>
            <a:r>
              <a:rPr lang="fr-FR" sz="2400" dirty="0" err="1">
                <a:latin typeface="Times New Roman" panose="02020603050405020304" pitchFamily="18" charset="0"/>
              </a:rPr>
              <a:t>results</a:t>
            </a:r>
            <a:r>
              <a:rPr lang="fr-FR" sz="2400" dirty="0">
                <a:latin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</a:rPr>
              <a:t>were</a:t>
            </a:r>
            <a:r>
              <a:rPr lang="fr-FR" sz="2400" dirty="0">
                <a:latin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</a:rPr>
              <a:t>obtained</a:t>
            </a:r>
            <a:r>
              <a:rPr lang="fr-FR" sz="2400" dirty="0">
                <a:latin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</a:rPr>
              <a:t>with</a:t>
            </a:r>
            <a:r>
              <a:rPr lang="fr-FR" sz="2400" dirty="0">
                <a:latin typeface="Times New Roman" panose="02020603050405020304" pitchFamily="18" charset="0"/>
              </a:rPr>
              <a:t> the SAQ </a:t>
            </a:r>
            <a:r>
              <a:rPr lang="fr-FR" sz="2400" dirty="0" err="1">
                <a:latin typeface="Times New Roman" panose="02020603050405020304" pitchFamily="18" charset="0"/>
              </a:rPr>
              <a:t>method</a:t>
            </a:r>
            <a:r>
              <a:rPr lang="fr-FR" sz="2400" dirty="0">
                <a:latin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</a:rPr>
              <a:t>only</a:t>
            </a:r>
            <a:r>
              <a:rPr lang="fr-FR" sz="2400" dirty="0">
                <a:latin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</a:rPr>
              <a:t>available</a:t>
            </a:r>
            <a:r>
              <a:rPr lang="fr-FR" sz="2400" dirty="0">
                <a:latin typeface="Times New Roman" panose="02020603050405020304" pitchFamily="18" charset="0"/>
              </a:rPr>
              <a:t> in France</a:t>
            </a:r>
            <a:endParaRPr lang="fr-FR" sz="2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0D32D5F-53CD-371A-A4F3-2579B941B185}"/>
              </a:ext>
            </a:extLst>
          </p:cNvPr>
          <p:cNvSpPr txBox="1"/>
          <p:nvPr/>
        </p:nvSpPr>
        <p:spPr>
          <a:xfrm>
            <a:off x="8060808" y="6450050"/>
            <a:ext cx="60951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Mertes et al, BJA in </a:t>
            </a:r>
            <a:r>
              <a:rPr lang="fr-FR" dirty="0" err="1"/>
              <a:t>press</a:t>
            </a:r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867AC6-6AC9-0D66-D89F-687CDF97E24D}"/>
              </a:ext>
            </a:extLst>
          </p:cNvPr>
          <p:cNvSpPr/>
          <p:nvPr/>
        </p:nvSpPr>
        <p:spPr>
          <a:xfrm>
            <a:off x="2971800" y="4162647"/>
            <a:ext cx="1786270" cy="17650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294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en-US" sz="2400" b="1" dirty="0"/>
              <a:t>National pholcodine consumption and prevalence of </a:t>
            </a:r>
            <a:r>
              <a:rPr lang="en-GB" sz="2400" b="1" dirty="0"/>
              <a:t>IgE-sensitization:  a multicentre study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4BB85F-98C7-4903-3479-1FA2B218DC0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>
                <a:latin typeface="AdvTimes"/>
              </a:rPr>
              <a:t>P</a:t>
            </a:r>
            <a:r>
              <a:rPr lang="en-US" sz="1800" b="1" i="0" u="none" strike="noStrike" baseline="0" dirty="0">
                <a:latin typeface="AdvTimes"/>
              </a:rPr>
              <a:t>ositive association </a:t>
            </a:r>
            <a:r>
              <a:rPr lang="en-US" sz="1800" b="0" i="0" u="none" strike="noStrike" baseline="0" dirty="0">
                <a:latin typeface="AdvTimes"/>
              </a:rPr>
              <a:t>between </a:t>
            </a:r>
            <a:r>
              <a:rPr lang="en-US" sz="1800" b="1" i="0" u="none" strike="noStrike" baseline="0" dirty="0">
                <a:latin typeface="AdvTimes"/>
              </a:rPr>
              <a:t>PHO consumption</a:t>
            </a:r>
            <a:r>
              <a:rPr lang="en-US" sz="1800" b="0" i="0" u="none" strike="noStrike" baseline="0" dirty="0">
                <a:latin typeface="AdvTimes"/>
              </a:rPr>
              <a:t> and </a:t>
            </a:r>
            <a:r>
              <a:rPr lang="en-US" sz="1800" b="0" i="0" u="none" strike="noStrike" baseline="0" dirty="0" err="1">
                <a:latin typeface="AdvTimes"/>
              </a:rPr>
              <a:t>prevalences</a:t>
            </a:r>
            <a:r>
              <a:rPr lang="en-US" sz="1800" b="0" i="0" u="none" strike="noStrike" baseline="0" dirty="0">
                <a:latin typeface="AdvTimes"/>
              </a:rPr>
              <a:t> of </a:t>
            </a:r>
            <a:r>
              <a:rPr lang="en-US" sz="1800" b="1" i="0" u="none" strike="noStrike" baseline="0" dirty="0" err="1">
                <a:latin typeface="AdvTimes"/>
              </a:rPr>
              <a:t>IgE</a:t>
            </a:r>
            <a:r>
              <a:rPr lang="en-US" sz="1800" b="1" i="0" u="none" strike="noStrike" baseline="0" dirty="0">
                <a:latin typeface="AdvTimes"/>
              </a:rPr>
              <a:t> to PHO and MOR</a:t>
            </a:r>
            <a:r>
              <a:rPr lang="en-US" sz="1800" b="0" i="0" u="none" strike="noStrike" baseline="0" dirty="0">
                <a:latin typeface="AdvTimes"/>
              </a:rPr>
              <a:t>, but not to SUX and PAPPC,</a:t>
            </a:r>
          </a:p>
          <a:p>
            <a:pPr algn="l"/>
            <a:r>
              <a:rPr lang="en-US" sz="1800" b="0" i="0" u="none" strike="noStrike" baseline="0" dirty="0">
                <a:latin typeface="AdvTimes"/>
              </a:rPr>
              <a:t>The </a:t>
            </a:r>
            <a:r>
              <a:rPr lang="en-US" sz="1800" b="1" i="0" u="none" strike="noStrike" baseline="0" dirty="0">
                <a:latin typeface="AdvTimes"/>
              </a:rPr>
              <a:t>Netherlands and the USA</a:t>
            </a:r>
            <a:r>
              <a:rPr lang="en-US" sz="1800" b="0" i="0" u="none" strike="noStrike" baseline="0" dirty="0">
                <a:latin typeface="AdvTimes"/>
              </a:rPr>
              <a:t>, did not have PHO-containing drugs on the markets, but had </a:t>
            </a:r>
            <a:r>
              <a:rPr lang="en-US" sz="1800" b="1" i="0" u="none" strike="noStrike" baseline="0" dirty="0">
                <a:latin typeface="AdvTimes"/>
              </a:rPr>
              <a:t>high </a:t>
            </a:r>
            <a:r>
              <a:rPr lang="fr-FR" sz="1800" b="1" i="0" u="none" strike="noStrike" baseline="0" dirty="0">
                <a:latin typeface="AdvTimes"/>
              </a:rPr>
              <a:t>figures of IgE-</a:t>
            </a:r>
            <a:r>
              <a:rPr lang="fr-FR" sz="1800" b="1" i="0" u="none" strike="noStrike" baseline="0" dirty="0" err="1">
                <a:latin typeface="AdvTimes"/>
              </a:rPr>
              <a:t>sensitization</a:t>
            </a:r>
            <a:r>
              <a:rPr lang="fr-FR" sz="1800" b="1" i="0" u="none" strike="noStrike" baseline="0" dirty="0">
                <a:latin typeface="AdvTimes"/>
              </a:rPr>
              <a:t>.</a:t>
            </a:r>
          </a:p>
          <a:p>
            <a:pPr algn="l"/>
            <a:r>
              <a:rPr lang="en-US" sz="1800" b="0" i="0" u="none" strike="noStrike" baseline="0" dirty="0">
                <a:latin typeface="AdvTimes"/>
              </a:rPr>
              <a:t>This international prevalence study lends additional support to the PHO hypothesis </a:t>
            </a:r>
            <a:endParaRPr lang="en-US" dirty="0">
              <a:latin typeface="AdvTimes"/>
            </a:endParaRPr>
          </a:p>
          <a:p>
            <a:pPr algn="l"/>
            <a:r>
              <a:rPr lang="en-US" sz="1800" b="0" i="0" u="none" strike="noStrike" baseline="0" dirty="0">
                <a:latin typeface="AdvTimes"/>
              </a:rPr>
              <a:t>The results also indicate that </a:t>
            </a:r>
            <a:r>
              <a:rPr lang="en-US" sz="1800" b="1" i="0" u="none" strike="noStrike" baseline="0" dirty="0">
                <a:latin typeface="AdvTimes"/>
              </a:rPr>
              <a:t>other unknown substances</a:t>
            </a:r>
            <a:r>
              <a:rPr lang="en-US" sz="1800" b="0" i="0" u="none" strike="noStrike" baseline="0" dirty="0">
                <a:latin typeface="AdvTimes"/>
              </a:rPr>
              <a:t> may lead to </a:t>
            </a:r>
            <a:r>
              <a:rPr lang="en-US" sz="1800" b="0" i="0" u="none" strike="noStrike" baseline="0" dirty="0" err="1">
                <a:latin typeface="AdvTimes"/>
              </a:rPr>
              <a:t>IgE</a:t>
            </a:r>
            <a:r>
              <a:rPr lang="en-US" sz="1800" b="0" i="0" u="none" strike="noStrike" baseline="0" dirty="0">
                <a:latin typeface="AdvTimes"/>
              </a:rPr>
              <a:t>-sensitization towards NMBAs.</a:t>
            </a:r>
            <a:endParaRPr lang="fr-FR" dirty="0"/>
          </a:p>
        </p:txBody>
      </p:sp>
      <p:sp>
        <p:nvSpPr>
          <p:cNvPr id="48132" name="ZoneTexte 3"/>
          <p:cNvSpPr txBox="1">
            <a:spLocks noChangeArrowheads="1"/>
          </p:cNvSpPr>
          <p:nvPr/>
        </p:nvSpPr>
        <p:spPr bwMode="auto">
          <a:xfrm>
            <a:off x="6916037" y="6488112"/>
            <a:ext cx="5724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800" dirty="0"/>
              <a:t>Allergy 2009 DOI: 10.1111/j.1398-9995.2009.02193.x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271CC49-6944-606F-C7CE-3F5745F0615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46466" r="6473" b="3609"/>
          <a:stretch>
            <a:fillRect/>
          </a:stretch>
        </p:blipFill>
        <p:spPr bwMode="auto">
          <a:xfrm>
            <a:off x="7081284" y="2035663"/>
            <a:ext cx="3886199" cy="42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9770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1CC0937-4B54-4AB8-9605-7DEED9993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"/>
            <a:ext cx="12192000" cy="6309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3EDEA1-97CC-41C2-BE54-EA64ACE7F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29" y="614408"/>
            <a:ext cx="7507795" cy="11892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02FC7A-4931-8493-E2E5-432666551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1850" y="702156"/>
            <a:ext cx="7208959" cy="1013800"/>
          </a:xfrm>
        </p:spPr>
        <p:txBody>
          <a:bodyPr>
            <a:norm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fr-FR" sz="3733" dirty="0">
                <a:solidFill>
                  <a:srgbClr val="FFFFFF"/>
                </a:solidFill>
              </a:rPr>
              <a:t>Disclosure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26A5DB-A90A-4941-81F5-DF0E44A29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4391" y="641102"/>
            <a:ext cx="3695019" cy="2827037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10">
            <a:extLst>
              <a:ext uri="{FF2B5EF4-FFF2-40B4-BE49-F238E27FC236}">
                <a16:creationId xmlns:a16="http://schemas.microsoft.com/office/drawing/2014/main" id="{F0947B3A-C8B5-5052-1AEF-7FF85836E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70" y="1501269"/>
            <a:ext cx="3032063" cy="1106703"/>
          </a:xfrm>
          <a:prstGeom prst="rect">
            <a:avLst/>
          </a:prstGeom>
        </p:spPr>
      </p:pic>
      <p:pic>
        <p:nvPicPr>
          <p:cNvPr id="5" name="Espace réservé du contenu 194">
            <a:extLst>
              <a:ext uri="{FF2B5EF4-FFF2-40B4-BE49-F238E27FC236}">
                <a16:creationId xmlns:a16="http://schemas.microsoft.com/office/drawing/2014/main" id="{622C764D-77CD-F9A5-6D82-83DCB2CFF1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630"/>
          <a:stretch/>
        </p:blipFill>
        <p:spPr>
          <a:xfrm>
            <a:off x="785870" y="4251952"/>
            <a:ext cx="3032063" cy="144485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B1B71B9-532D-4BBD-BEBA-D028ACC08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133" y="3557674"/>
            <a:ext cx="3695019" cy="2827037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8F266C-208D-B743-726E-043CA0206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1848" y="2180496"/>
            <a:ext cx="7208957" cy="4045683"/>
          </a:xfrm>
        </p:spPr>
        <p:txBody>
          <a:bodyPr>
            <a:norm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marL="180000" indent="-285744">
              <a:buFont typeface="Wingdings" panose="05000000000000000000" pitchFamily="2" charset="2"/>
              <a:buChar char="q"/>
            </a:pPr>
            <a:r>
              <a:rPr lang="fr-FR" altLang="en-US" sz="2000" dirty="0" err="1"/>
              <a:t>Academical</a:t>
            </a:r>
            <a:r>
              <a:rPr lang="fr-FR" altLang="en-US" sz="2000" dirty="0"/>
              <a:t> :  GERAP, INSERM , ISPAR et ESA, ENDA, RAV,  TRAM</a:t>
            </a:r>
          </a:p>
          <a:p>
            <a:pPr marL="180000" indent="-285744">
              <a:buFont typeface="Wingdings" panose="05000000000000000000" pitchFamily="2" charset="2"/>
              <a:buChar char="q"/>
            </a:pPr>
            <a:endParaRPr lang="fr-FR" altLang="en-US" sz="2000" dirty="0"/>
          </a:p>
          <a:p>
            <a:pPr marL="180000" indent="-285744">
              <a:buFont typeface="Wingdings" panose="05000000000000000000" pitchFamily="2" charset="2"/>
              <a:buChar char="q"/>
            </a:pPr>
            <a:r>
              <a:rPr lang="fr-FR" altLang="en-US" sz="2000" dirty="0"/>
              <a:t>Lecture : ALK, MSD, Aguettant</a:t>
            </a:r>
          </a:p>
          <a:p>
            <a:pPr marL="180000" indent="-285744">
              <a:buFont typeface="Wingdings" panose="05000000000000000000" pitchFamily="2" charset="2"/>
              <a:buChar char="q"/>
            </a:pPr>
            <a:endParaRPr lang="fr-FR" altLang="en-US" sz="2000" dirty="0"/>
          </a:p>
          <a:p>
            <a:pPr marL="180000" indent="-285744">
              <a:buFont typeface="Wingdings" panose="05000000000000000000" pitchFamily="2" charset="2"/>
              <a:buChar char="q"/>
            </a:pPr>
            <a:r>
              <a:rPr lang="fr-FR" altLang="en-US" sz="2000" dirty="0" err="1"/>
              <a:t>Adviser</a:t>
            </a:r>
            <a:r>
              <a:rPr lang="fr-FR" altLang="en-US" sz="2000" dirty="0"/>
              <a:t> : </a:t>
            </a:r>
            <a:r>
              <a:rPr lang="fr-FR" altLang="en-US" sz="2000" dirty="0" err="1"/>
              <a:t>Provepharm</a:t>
            </a:r>
            <a:endParaRPr lang="fr-FR" altLang="en-US" sz="2000" dirty="0"/>
          </a:p>
          <a:p>
            <a:pPr marL="180000" indent="-285744">
              <a:buFont typeface="Wingdings" panose="05000000000000000000" pitchFamily="2" charset="2"/>
              <a:buChar char="q"/>
            </a:pPr>
            <a:endParaRPr lang="fr-FR" altLang="en-US" sz="2000" dirty="0"/>
          </a:p>
          <a:p>
            <a:pPr marL="180000" indent="-285744">
              <a:buFont typeface="Wingdings" panose="05000000000000000000" pitchFamily="2" charset="2"/>
              <a:buChar char="q"/>
            </a:pPr>
            <a:r>
              <a:rPr lang="fr-FR" altLang="en-US" sz="2000" dirty="0"/>
              <a:t>ALPHO : Grant </a:t>
            </a:r>
            <a:r>
              <a:rPr lang="fr-FR" altLang="en-US" sz="2000" dirty="0" err="1"/>
              <a:t>from</a:t>
            </a:r>
            <a:r>
              <a:rPr lang="fr-FR" altLang="en-US" sz="2000" dirty="0"/>
              <a:t> the </a:t>
            </a:r>
            <a:r>
              <a:rPr lang="fr-FR" altLang="en-US" sz="2000" dirty="0" err="1"/>
              <a:t>following</a:t>
            </a:r>
            <a:r>
              <a:rPr lang="fr-FR" altLang="en-US" sz="2000" dirty="0"/>
              <a:t> </a:t>
            </a:r>
            <a:r>
              <a:rPr lang="fr-FR" altLang="en-US" sz="2000" dirty="0" err="1"/>
              <a:t>pharmaceutical</a:t>
            </a:r>
            <a:r>
              <a:rPr lang="fr-FR" altLang="en-US" sz="2000" dirty="0"/>
              <a:t> </a:t>
            </a:r>
            <a:r>
              <a:rPr lang="fr-FR" altLang="en-US" sz="2000" dirty="0" err="1"/>
              <a:t>companies</a:t>
            </a:r>
            <a:r>
              <a:rPr lang="fr-FR" altLang="en-US" sz="2000" dirty="0"/>
              <a:t> : </a:t>
            </a:r>
            <a:r>
              <a:rPr lang="fr-FR" altLang="en-US" sz="2000" dirty="0" err="1"/>
              <a:t>Zambon</a:t>
            </a:r>
            <a:r>
              <a:rPr lang="fr-FR" altLang="en-US" sz="2000" dirty="0"/>
              <a:t>, </a:t>
            </a:r>
            <a:r>
              <a:rPr lang="fr-FR" altLang="en-US" sz="2000" dirty="0" err="1"/>
              <a:t>Urgo</a:t>
            </a:r>
            <a:r>
              <a:rPr lang="fr-FR" altLang="en-US" sz="2000" dirty="0"/>
              <a:t>, Pierre Fabre, Boots, </a:t>
            </a:r>
            <a:r>
              <a:rPr lang="fr-FR" altLang="en-US" sz="2000" dirty="0" err="1"/>
              <a:t>Hepatoum</a:t>
            </a:r>
            <a:r>
              <a:rPr lang="fr-FR" altLang="en-US" sz="2000" dirty="0"/>
              <a:t>, </a:t>
            </a:r>
            <a:r>
              <a:rPr lang="fr-FR" altLang="en-US" sz="2000" dirty="0" err="1"/>
              <a:t>Biocodex</a:t>
            </a:r>
            <a:r>
              <a:rPr lang="fr-FR" altLang="en-US" sz="2000" dirty="0"/>
              <a:t>, Sanofi, LBR, GSK, APL, Bells Healthcare, </a:t>
            </a:r>
            <a:r>
              <a:rPr lang="fr-FR" altLang="en-US" sz="2000" dirty="0" err="1"/>
              <a:t>Pinewood</a:t>
            </a:r>
            <a:r>
              <a:rPr lang="fr-FR" altLang="en-US" sz="2000" dirty="0"/>
              <a:t>, T &amp; R, Ernest Jackson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319616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69A967-7686-3057-92A8-14D58E868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0" i="0" dirty="0" err="1">
                <a:effectLst/>
                <a:latin typeface="BlinkMacSystemFont"/>
              </a:rPr>
              <a:t>Prevalence</a:t>
            </a:r>
            <a:r>
              <a:rPr lang="fr-FR" b="0" i="0" dirty="0">
                <a:effectLst/>
                <a:latin typeface="BlinkMacSystemFont"/>
              </a:rPr>
              <a:t> of IgE </a:t>
            </a:r>
            <a:r>
              <a:rPr lang="fr-FR" b="0" i="0" dirty="0" err="1">
                <a:effectLst/>
                <a:latin typeface="BlinkMacSystemFont"/>
              </a:rPr>
              <a:t>against</a:t>
            </a:r>
            <a:r>
              <a:rPr lang="fr-FR" b="0" i="0" dirty="0">
                <a:effectLst/>
                <a:latin typeface="BlinkMacSystemFont"/>
              </a:rPr>
              <a:t> </a:t>
            </a:r>
            <a:r>
              <a:rPr lang="fr-FR" b="0" i="0" dirty="0" err="1">
                <a:effectLst/>
                <a:latin typeface="BlinkMacSystemFont"/>
              </a:rPr>
              <a:t>neuromuscular</a:t>
            </a:r>
            <a:r>
              <a:rPr lang="fr-FR" b="0" i="0" dirty="0">
                <a:effectLst/>
                <a:latin typeface="BlinkMacSystemFont"/>
              </a:rPr>
              <a:t> blocking agents in </a:t>
            </a:r>
            <a:r>
              <a:rPr lang="fr-FR" b="0" i="0" dirty="0" err="1">
                <a:effectLst/>
                <a:latin typeface="BlinkMacSystemFont"/>
              </a:rPr>
              <a:t>hairdressers</a:t>
            </a:r>
            <a:r>
              <a:rPr lang="fr-FR" b="0" i="0" dirty="0">
                <a:effectLst/>
                <a:latin typeface="BlinkMacSystemFont"/>
              </a:rPr>
              <a:t> and </a:t>
            </a:r>
            <a:r>
              <a:rPr lang="fr-FR" b="0" i="0" dirty="0" err="1">
                <a:effectLst/>
                <a:latin typeface="BlinkMacSystemFont"/>
              </a:rPr>
              <a:t>bakers</a:t>
            </a:r>
            <a:r>
              <a:rPr lang="fr-FR" b="0" i="0" dirty="0">
                <a:effectLst/>
                <a:latin typeface="BlinkMacSystemFont"/>
              </a:rPr>
              <a:t>.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8441A24-05CF-120E-0A4C-96954C932D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125" y="2228003"/>
            <a:ext cx="5938458" cy="3633047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latin typeface="AdvROTIS-S"/>
              </a:rPr>
              <a:t>H</a:t>
            </a:r>
            <a:r>
              <a:rPr lang="en-US" sz="1800" b="0" i="0" u="none" strike="noStrike" baseline="0" dirty="0" err="1">
                <a:latin typeface="AdvROTIS-S"/>
              </a:rPr>
              <a:t>airdresser</a:t>
            </a:r>
            <a:r>
              <a:rPr lang="en-US" sz="1800" b="0" i="0" u="none" strike="noStrike" baseline="0" dirty="0">
                <a:latin typeface="AdvROTIS-S"/>
              </a:rPr>
              <a:t> populations (</a:t>
            </a:r>
            <a:r>
              <a:rPr lang="en-US" sz="1800" b="0" i="0" u="none" strike="noStrike" baseline="0" dirty="0">
                <a:latin typeface="AdvROTIS-SI"/>
              </a:rPr>
              <a:t>n </a:t>
            </a:r>
            <a:r>
              <a:rPr lang="en-US" sz="1800" b="0" i="0" u="none" strike="noStrike" baseline="0" dirty="0">
                <a:latin typeface="AdvTT3713a231"/>
              </a:rPr>
              <a:t>= </a:t>
            </a:r>
            <a:r>
              <a:rPr lang="en-US" sz="1800" b="0" i="0" u="none" strike="noStrike" baseline="0" dirty="0">
                <a:latin typeface="AdvROTIS-S"/>
              </a:rPr>
              <a:t>128) were compared with baker/pastry makers (</a:t>
            </a:r>
            <a:r>
              <a:rPr lang="en-US" sz="1800" b="0" i="0" u="none" strike="noStrike" baseline="0" dirty="0">
                <a:latin typeface="AdvROTIS-SI"/>
              </a:rPr>
              <a:t>n </a:t>
            </a:r>
            <a:r>
              <a:rPr lang="en-US" sz="1800" b="0" i="0" u="none" strike="noStrike" baseline="0" dirty="0">
                <a:latin typeface="AdvTT3713a231"/>
              </a:rPr>
              <a:t>= </a:t>
            </a:r>
            <a:r>
              <a:rPr lang="en-US" sz="1800" b="0" i="0" u="none" strike="noStrike" baseline="0" dirty="0">
                <a:latin typeface="AdvROTIS-S"/>
              </a:rPr>
              <a:t>108) and ‘non-exposed’ matched control subjects (</a:t>
            </a:r>
            <a:r>
              <a:rPr lang="en-US" sz="1800" b="0" i="0" u="none" strike="noStrike" baseline="0" dirty="0">
                <a:latin typeface="AdvROTIS-SI"/>
              </a:rPr>
              <a:t>n </a:t>
            </a:r>
            <a:r>
              <a:rPr lang="en-US" sz="1800" b="0" i="0" u="none" strike="noStrike" baseline="0" dirty="0">
                <a:latin typeface="AdvTT3713a231"/>
              </a:rPr>
              <a:t>= </a:t>
            </a:r>
            <a:r>
              <a:rPr lang="en-US" sz="1800" b="0" i="0" u="none" strike="noStrike" baseline="0" dirty="0">
                <a:latin typeface="AdvROTIS-S"/>
              </a:rPr>
              <a:t>379).</a:t>
            </a:r>
          </a:p>
          <a:p>
            <a:pPr algn="l"/>
            <a:r>
              <a:rPr lang="en-US" sz="1800" b="0" i="0" u="none" strike="noStrike" baseline="0" dirty="0">
                <a:latin typeface="AdvROTIS-S"/>
              </a:rPr>
              <a:t>4.6-fold higher frequency of positive </a:t>
            </a:r>
            <a:r>
              <a:rPr lang="en-US" sz="1800" b="0" i="0" u="none" strike="noStrike" baseline="0" dirty="0" err="1">
                <a:latin typeface="AdvROTIS-S"/>
              </a:rPr>
              <a:t>IgE</a:t>
            </a:r>
            <a:r>
              <a:rPr lang="en-US" sz="1800" b="0" i="0" u="none" strike="noStrike" baseline="0" dirty="0">
                <a:latin typeface="AdvROTIS-S"/>
              </a:rPr>
              <a:t> against quaternary ammonium ions in hairdressers</a:t>
            </a:r>
            <a:endParaRPr lang="fr-FR" sz="1800" b="0" i="0" u="none" strike="noStrike" baseline="0" dirty="0">
              <a:latin typeface="AdvROTIS-S"/>
            </a:endParaRPr>
          </a:p>
          <a:p>
            <a:pPr algn="l"/>
            <a:r>
              <a:rPr lang="en-US" dirty="0">
                <a:latin typeface="AdvROTIS-S"/>
              </a:rPr>
              <a:t>S</a:t>
            </a:r>
            <a:r>
              <a:rPr lang="en-US" sz="1800" b="0" i="0" u="none" strike="noStrike" baseline="0" dirty="0">
                <a:latin typeface="AdvROTIS-S"/>
              </a:rPr>
              <a:t>pecific </a:t>
            </a:r>
            <a:r>
              <a:rPr lang="en-US" sz="1800" b="0" i="0" u="none" strike="noStrike" baseline="0" dirty="0" err="1">
                <a:latin typeface="AdvROTIS-S"/>
              </a:rPr>
              <a:t>IgE</a:t>
            </a:r>
            <a:r>
              <a:rPr lang="en-US" sz="1800" b="0" i="0" u="none" strike="noStrike" baseline="0" dirty="0">
                <a:latin typeface="AdvROTIS-S"/>
              </a:rPr>
              <a:t> recognized two compounds widely used by hairdressers, benzalkonium chloride and polyquaternium-10, in competitive inhibition of </a:t>
            </a:r>
            <a:r>
              <a:rPr lang="en-US" sz="1800" b="0" i="0" u="none" strike="noStrike" baseline="0" dirty="0" err="1">
                <a:latin typeface="AdvROTIS-S"/>
              </a:rPr>
              <a:t>IgE</a:t>
            </a:r>
            <a:r>
              <a:rPr lang="en-US" sz="1800" b="0" i="0" u="none" strike="noStrike" baseline="0" dirty="0">
                <a:latin typeface="AdvROTIS-S"/>
              </a:rPr>
              <a:t> RIA.</a:t>
            </a:r>
          </a:p>
          <a:p>
            <a:pPr algn="l"/>
            <a:r>
              <a:rPr lang="fr-FR" sz="1800" b="0" i="0" u="none" strike="noStrike" baseline="0" dirty="0" err="1">
                <a:latin typeface="AdvROTIS-S"/>
              </a:rPr>
              <a:t>Repetitive</a:t>
            </a:r>
            <a:r>
              <a:rPr lang="fr-FR" sz="1800" b="0" i="0" u="none" strike="noStrike" baseline="0" dirty="0">
                <a:latin typeface="AdvROTIS-S"/>
              </a:rPr>
              <a:t> </a:t>
            </a:r>
            <a:r>
              <a:rPr lang="en-US" sz="1800" b="0" i="0" u="none" strike="noStrike" baseline="0" dirty="0">
                <a:latin typeface="AdvROTIS-S"/>
              </a:rPr>
              <a:t>exposure to quaternary ammonium compounds used in hairdressing is a risk factor for </a:t>
            </a:r>
            <a:r>
              <a:rPr lang="fr-FR" sz="1800" b="0" i="0" u="none" strike="noStrike" baseline="0" dirty="0" err="1">
                <a:latin typeface="AdvROTIS-S"/>
              </a:rPr>
              <a:t>NMBAs</a:t>
            </a:r>
            <a:r>
              <a:rPr lang="fr-FR" sz="1800" b="0" i="0" u="none" strike="noStrike" baseline="0" dirty="0">
                <a:latin typeface="AdvROTIS-S"/>
              </a:rPr>
              <a:t> </a:t>
            </a:r>
            <a:r>
              <a:rPr lang="fr-FR" sz="1800" b="0" i="0" u="none" strike="noStrike" baseline="0" dirty="0" err="1">
                <a:latin typeface="AdvROTIS-S"/>
              </a:rPr>
              <a:t>sensitization</a:t>
            </a:r>
            <a:r>
              <a:rPr lang="fr-FR" sz="1800" b="0" i="0" u="none" strike="noStrike" baseline="0" dirty="0">
                <a:latin typeface="AdvROTIS-S"/>
              </a:rPr>
              <a:t>.</a:t>
            </a:r>
            <a:endParaRPr lang="fr-FR" dirty="0"/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0C2A345F-B654-28AA-BDB2-C0C650CE849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15741" y="1869984"/>
            <a:ext cx="5491716" cy="4294274"/>
          </a:xfr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B07A8A0-AC17-3CDB-F04F-9C1E3DFAC31D}"/>
              </a:ext>
            </a:extLst>
          </p:cNvPr>
          <p:cNvSpPr txBox="1"/>
          <p:nvPr/>
        </p:nvSpPr>
        <p:spPr>
          <a:xfrm>
            <a:off x="65125" y="6155844"/>
            <a:ext cx="112957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dirty="0">
                <a:solidFill>
                  <a:srgbClr val="212121"/>
                </a:solidFill>
                <a:effectLst/>
                <a:latin typeface="BlinkMacSystemFont"/>
              </a:rPr>
              <a:t>Dong S, </a:t>
            </a:r>
            <a:r>
              <a:rPr lang="fr-FR" b="0" i="0" dirty="0" err="1">
                <a:solidFill>
                  <a:srgbClr val="212121"/>
                </a:solidFill>
                <a:effectLst/>
                <a:latin typeface="BlinkMacSystemFont"/>
              </a:rPr>
              <a:t>Acouetey</a:t>
            </a:r>
            <a:r>
              <a:rPr lang="fr-FR" b="0" i="0" dirty="0">
                <a:solidFill>
                  <a:srgbClr val="212121"/>
                </a:solidFill>
                <a:effectLst/>
                <a:latin typeface="BlinkMacSystemFont"/>
              </a:rPr>
              <a:t> DS, Guéant-Rodriguez RM, </a:t>
            </a:r>
            <a:r>
              <a:rPr lang="fr-FR" b="0" i="0" dirty="0" err="1">
                <a:solidFill>
                  <a:srgbClr val="212121"/>
                </a:solidFill>
                <a:effectLst/>
                <a:latin typeface="BlinkMacSystemFont"/>
              </a:rPr>
              <a:t>Zmirou</a:t>
            </a:r>
            <a:r>
              <a:rPr lang="fr-FR" b="0" i="0" dirty="0">
                <a:solidFill>
                  <a:srgbClr val="212121"/>
                </a:solidFill>
                <a:effectLst/>
                <a:latin typeface="BlinkMacSystemFont"/>
              </a:rPr>
              <a:t>-Navier D, </a:t>
            </a:r>
            <a:r>
              <a:rPr lang="fr-FR" b="0" i="0" dirty="0" err="1">
                <a:solidFill>
                  <a:srgbClr val="212121"/>
                </a:solidFill>
                <a:effectLst/>
                <a:latin typeface="BlinkMacSystemFont"/>
              </a:rPr>
              <a:t>Rémen</a:t>
            </a:r>
            <a:r>
              <a:rPr lang="fr-FR" b="0" i="0" dirty="0">
                <a:solidFill>
                  <a:srgbClr val="212121"/>
                </a:solidFill>
                <a:effectLst/>
                <a:latin typeface="BlinkMacSystemFont"/>
              </a:rPr>
              <a:t> T, Blanca M, Mertes PM, Guéant JL. Clin </a:t>
            </a:r>
            <a:r>
              <a:rPr lang="fr-FR" b="0" i="0" dirty="0" err="1">
                <a:solidFill>
                  <a:srgbClr val="212121"/>
                </a:solidFill>
                <a:effectLst/>
                <a:latin typeface="BlinkMacSystemFont"/>
              </a:rPr>
              <a:t>Exp</a:t>
            </a:r>
            <a:r>
              <a:rPr lang="fr-FR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fr-FR" b="0" i="0" dirty="0" err="1">
                <a:solidFill>
                  <a:srgbClr val="212121"/>
                </a:solidFill>
                <a:effectLst/>
                <a:latin typeface="BlinkMacSystemFont"/>
              </a:rPr>
              <a:t>Allergy</a:t>
            </a:r>
            <a:r>
              <a:rPr lang="fr-FR" b="0" i="0" dirty="0">
                <a:solidFill>
                  <a:srgbClr val="212121"/>
                </a:solidFill>
                <a:effectLst/>
                <a:latin typeface="BlinkMacSystemFont"/>
              </a:rPr>
              <a:t>. 2013 Nov;43(11):1256-62.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E3E592-6BBB-86BB-26CB-C85DB34FA821}"/>
              </a:ext>
            </a:extLst>
          </p:cNvPr>
          <p:cNvSpPr/>
          <p:nvPr/>
        </p:nvSpPr>
        <p:spPr>
          <a:xfrm>
            <a:off x="6512442" y="5321595"/>
            <a:ext cx="5443870" cy="2658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12764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B691D59-8F51-4DD8-AD41-D568D29B0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457201"/>
            <a:ext cx="3703320" cy="9499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4AEF18-0627-48F3-9B3D-F7E8F050B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4"/>
            <a:ext cx="3703320" cy="98553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AEE08A-C572-438F-9753-B0D527A51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29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B93146F-62ED-4C59-844C-0935D0FB50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3085764"/>
            <a:ext cx="11262867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F3D65BA-1C65-40FB-92EF-83951BDC1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8176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2" descr="Afficher l’image source">
            <a:extLst>
              <a:ext uri="{FF2B5EF4-FFF2-40B4-BE49-F238E27FC236}">
                <a16:creationId xmlns:a16="http://schemas.microsoft.com/office/drawing/2014/main" id="{261CA65D-24BC-E5DB-6AF1-0181D437291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1"/>
          <a:stretch/>
        </p:blipFill>
        <p:spPr bwMode="auto">
          <a:xfrm>
            <a:off x="1906078" y="1047664"/>
            <a:ext cx="4565236" cy="503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DF52CCA-FCDD-49A0-BFFC-3BD41F1B8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900"/>
            <a:ext cx="3703320" cy="56666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6E0BD23-41E1-0EA2-E748-F672CED60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4"/>
            <a:ext cx="3081576" cy="2085869"/>
          </a:xfrm>
        </p:spPr>
        <p:txBody>
          <a:bodyPr vert="horz" lIns="121920" tIns="60960" rIns="121920" bIns="60960" rtlCol="0" anchor="b">
            <a:norm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3067" dirty="0">
                <a:solidFill>
                  <a:srgbClr val="FFFFFF"/>
                </a:solidFill>
              </a:rPr>
              <a:t>And now?</a:t>
            </a:r>
          </a:p>
        </p:txBody>
      </p:sp>
    </p:spTree>
    <p:extLst>
      <p:ext uri="{BB962C8B-B14F-4D97-AF65-F5344CB8AC3E}">
        <p14:creationId xmlns:p14="http://schemas.microsoft.com/office/powerpoint/2010/main" val="913295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9AA9F65-94B8-41A5-A7FF-23D2CFB11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8B0F8E-3F6C-4541-B9C1-774D80A08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45F5BC-32D1-41CD-B270-C46F18CA1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57EE13-72B0-4FFA-ACE1-EBDE89340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4BFB7C5-23B6-4047-BF5E-F9EEBB437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37DA931-62D6-4B32-9103-84C0960AE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4420" y="457200"/>
            <a:ext cx="6248454" cy="58597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2F1B512-2104-AF52-314A-AC91AC821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6346" y="849745"/>
            <a:ext cx="5526993" cy="474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600">
                <a:solidFill>
                  <a:srgbClr val="FFFFFF"/>
                </a:solidFill>
              </a:rPr>
              <a:t>Epidemiology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695E140-9B6E-43E9-B17E-CDFE3FCA8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453642"/>
            <a:ext cx="3615595" cy="58632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BC3CD9F-A361-4496-A6E0-24338B2A69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1191" y="457201"/>
            <a:ext cx="1106164" cy="585973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1028" name="Picture 4" descr="Epidemiology - free icon">
            <a:extLst>
              <a:ext uri="{FF2B5EF4-FFF2-40B4-BE49-F238E27FC236}">
                <a16:creationId xmlns:a16="http://schemas.microsoft.com/office/drawing/2014/main" id="{4551813A-AC35-FAE2-B2D1-EB2E2FA0A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3280" y="3898552"/>
            <a:ext cx="2128777" cy="212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762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2B318B-46B1-D786-5C56-08EE2A358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b="1" i="0" u="none" strike="noStrike" baseline="0" dirty="0" err="1">
                <a:latin typeface="Lato-Bold"/>
              </a:rPr>
              <a:t>Gender-specific</a:t>
            </a:r>
            <a:r>
              <a:rPr lang="fr-FR" sz="2400" b="1" dirty="0">
                <a:latin typeface="Lato-Bold"/>
              </a:rPr>
              <a:t> </a:t>
            </a:r>
            <a:r>
              <a:rPr lang="fr-FR" sz="2400" b="1" i="0" u="none" strike="noStrike" baseline="0" dirty="0" err="1">
                <a:latin typeface="Lato-Bold"/>
              </a:rPr>
              <a:t>decline</a:t>
            </a:r>
            <a:r>
              <a:rPr lang="fr-FR" sz="2400" b="1" i="0" u="none" strike="noStrike" baseline="0" dirty="0">
                <a:latin typeface="Lato-Bold"/>
              </a:rPr>
              <a:t> in </a:t>
            </a:r>
            <a:r>
              <a:rPr lang="fr-FR" sz="2400" b="1" i="0" u="none" strike="noStrike" baseline="0" dirty="0" err="1">
                <a:latin typeface="Lato-Bold"/>
              </a:rPr>
              <a:t>perioperative</a:t>
            </a:r>
            <a:r>
              <a:rPr lang="fr-FR" sz="2400" b="1" i="0" u="none" strike="noStrike" baseline="0" dirty="0">
                <a:latin typeface="Lato-Bold"/>
              </a:rPr>
              <a:t> </a:t>
            </a:r>
            <a:r>
              <a:rPr lang="fr-FR" sz="2400" b="1" i="0" u="none" strike="noStrike" baseline="0" dirty="0" err="1">
                <a:latin typeface="Lato-Bold"/>
              </a:rPr>
              <a:t>allergic</a:t>
            </a:r>
            <a:r>
              <a:rPr lang="fr-FR" sz="2400" b="1" i="0" u="none" strike="noStrike" baseline="0" dirty="0">
                <a:latin typeface="Lato-Bold"/>
              </a:rPr>
              <a:t> </a:t>
            </a:r>
            <a:r>
              <a:rPr lang="fr-FR" sz="2400" b="1" i="0" u="none" strike="noStrike" baseline="0" dirty="0" err="1">
                <a:latin typeface="Lato-Bold"/>
              </a:rPr>
              <a:t>reactions</a:t>
            </a:r>
            <a:r>
              <a:rPr lang="fr-FR" sz="2400" b="1" i="0" u="none" strike="noStrike" baseline="0" dirty="0">
                <a:latin typeface="Lato-Bold"/>
              </a:rPr>
              <a:t> in </a:t>
            </a:r>
            <a:r>
              <a:rPr lang="en-US" sz="2400" b="1" i="0" u="none" strike="noStrike" baseline="0" dirty="0">
                <a:latin typeface="Lato-Bold"/>
              </a:rPr>
              <a:t>Norway after withdrawal of pholcodine</a:t>
            </a:r>
            <a:endParaRPr lang="fr-FR" sz="3600" dirty="0"/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0F64F1DC-CD12-7A06-04D6-35AD7FEC817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0995" y="1882054"/>
            <a:ext cx="4562231" cy="4628833"/>
          </a:xfrm>
        </p:spPr>
      </p:pic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AB7314A2-859A-75E4-2ABC-07A6E06A245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l"/>
            <a:r>
              <a:rPr lang="en-US" sz="1800" b="0" i="0" u="none" strike="noStrike" baseline="0" dirty="0">
                <a:latin typeface="Lato-Regular"/>
              </a:rPr>
              <a:t>Women  account for two thirds of reported cases. </a:t>
            </a:r>
          </a:p>
          <a:p>
            <a:pPr algn="l"/>
            <a:r>
              <a:rPr lang="en-US" sz="1800" b="0" i="0" u="none" strike="noStrike" baseline="0" dirty="0">
                <a:latin typeface="Lato-Regular"/>
              </a:rPr>
              <a:t>After PHO withdrawal the gender difference has become less pronounced.</a:t>
            </a:r>
          </a:p>
          <a:p>
            <a:pPr algn="l"/>
            <a:r>
              <a:rPr lang="en-US" sz="1800" b="0" i="0" u="none" strike="noStrike" baseline="0" dirty="0">
                <a:latin typeface="Lato-Regular"/>
              </a:rPr>
              <a:t>The reduction in reports was more pronounced in women </a:t>
            </a:r>
            <a:r>
              <a:rPr lang="fr-FR" sz="1800" b="0" i="0" u="none" strike="noStrike" baseline="0" dirty="0" err="1">
                <a:latin typeface="Lato-Regular"/>
              </a:rPr>
              <a:t>aged</a:t>
            </a:r>
            <a:r>
              <a:rPr lang="fr-FR" sz="1800" b="0" i="0" u="none" strike="noStrike" baseline="0" dirty="0">
                <a:latin typeface="Lato-Regular"/>
              </a:rPr>
              <a:t> 14–51</a:t>
            </a:r>
          </a:p>
          <a:p>
            <a:pPr algn="l"/>
            <a:r>
              <a:rPr lang="en-US" dirty="0">
                <a:latin typeface="Lato-Regular"/>
              </a:rPr>
              <a:t>T</a:t>
            </a:r>
            <a:r>
              <a:rPr lang="en-US" sz="1800" b="0" i="0" u="none" strike="noStrike" baseline="0" dirty="0">
                <a:latin typeface="Lato-Regular"/>
              </a:rPr>
              <a:t>his finding could represent an interesting </a:t>
            </a:r>
            <a:r>
              <a:rPr lang="fr-FR" sz="1800" b="0" i="0" u="none" strike="noStrike" baseline="0" dirty="0" err="1">
                <a:latin typeface="Lato-Regular"/>
              </a:rPr>
              <a:t>theme</a:t>
            </a:r>
            <a:r>
              <a:rPr lang="fr-FR" sz="1800" b="0" i="0" u="none" strike="noStrike" baseline="0" dirty="0">
                <a:latin typeface="Lato-Regular"/>
              </a:rPr>
              <a:t> for </a:t>
            </a:r>
            <a:r>
              <a:rPr lang="fr-FR" sz="1800" b="0" i="0" u="none" strike="noStrike" baseline="0" dirty="0" err="1">
                <a:latin typeface="Lato-Regular"/>
              </a:rPr>
              <a:t>further</a:t>
            </a:r>
            <a:r>
              <a:rPr lang="fr-FR" sz="1800" b="0" i="0" u="none" strike="noStrike" baseline="0" dirty="0">
                <a:latin typeface="Lato-Regular"/>
              </a:rPr>
              <a:t> </a:t>
            </a:r>
            <a:r>
              <a:rPr lang="fr-FR" sz="1800" b="0" i="0" u="none" strike="noStrike" baseline="0" dirty="0" err="1">
                <a:latin typeface="Lato-Regular"/>
              </a:rPr>
              <a:t>research</a:t>
            </a:r>
            <a:r>
              <a:rPr lang="fr-FR" dirty="0">
                <a:latin typeface="Lato-Regular"/>
              </a:rPr>
              <a:t> ?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AC2A05-1264-A7E3-9DF4-EC10ECB6FA71}"/>
              </a:ext>
            </a:extLst>
          </p:cNvPr>
          <p:cNvSpPr txBox="1"/>
          <p:nvPr/>
        </p:nvSpPr>
        <p:spPr>
          <a:xfrm>
            <a:off x="581192" y="6448945"/>
            <a:ext cx="92489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dirty="0" err="1">
                <a:solidFill>
                  <a:srgbClr val="212121"/>
                </a:solidFill>
                <a:effectLst/>
                <a:latin typeface="BlinkMacSystemFont"/>
              </a:rPr>
              <a:t>Malvik</a:t>
            </a:r>
            <a:r>
              <a:rPr lang="fr-FR" b="0" i="0" dirty="0">
                <a:solidFill>
                  <a:srgbClr val="212121"/>
                </a:solidFill>
                <a:effectLst/>
                <a:latin typeface="BlinkMacSystemFont"/>
              </a:rPr>
              <a:t> LB, De Pater GH, </a:t>
            </a:r>
            <a:r>
              <a:rPr lang="fr-FR" b="0" i="0" dirty="0" err="1">
                <a:solidFill>
                  <a:srgbClr val="212121"/>
                </a:solidFill>
                <a:effectLst/>
                <a:latin typeface="BlinkMacSystemFont"/>
              </a:rPr>
              <a:t>Dahle</a:t>
            </a:r>
            <a:r>
              <a:rPr lang="fr-FR" b="0" i="0" dirty="0">
                <a:solidFill>
                  <a:srgbClr val="212121"/>
                </a:solidFill>
                <a:effectLst/>
                <a:latin typeface="BlinkMacSystemFont"/>
              </a:rPr>
              <a:t> GO, </a:t>
            </a:r>
            <a:r>
              <a:rPr lang="fr-FR" b="0" i="0" dirty="0" err="1">
                <a:solidFill>
                  <a:srgbClr val="212121"/>
                </a:solidFill>
                <a:effectLst/>
                <a:latin typeface="BlinkMacSystemFont"/>
              </a:rPr>
              <a:t>Guttormsen</a:t>
            </a:r>
            <a:r>
              <a:rPr lang="fr-FR" b="0" i="0" dirty="0">
                <a:solidFill>
                  <a:srgbClr val="212121"/>
                </a:solidFill>
                <a:effectLst/>
                <a:latin typeface="BlinkMacSystemFont"/>
              </a:rPr>
              <a:t> AB. </a:t>
            </a:r>
            <a:r>
              <a:rPr lang="fr-FR" b="0" i="0" dirty="0" err="1">
                <a:solidFill>
                  <a:srgbClr val="212121"/>
                </a:solidFill>
                <a:effectLst/>
                <a:latin typeface="BlinkMacSystemFont"/>
              </a:rPr>
              <a:t>Allergy</a:t>
            </a:r>
            <a:r>
              <a:rPr lang="fr-FR" b="0" i="0" dirty="0">
                <a:solidFill>
                  <a:srgbClr val="212121"/>
                </a:solidFill>
                <a:effectLst/>
                <a:latin typeface="BlinkMacSystemFont"/>
              </a:rPr>
              <a:t>. 2022 Apr;77(4):1317-1319.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82897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F2F188-01F6-247F-DA82-01868EDED9D6}"/>
              </a:ext>
            </a:extLst>
          </p:cNvPr>
          <p:cNvGraphicFramePr>
            <a:graphicFrameLocks noGrp="1"/>
          </p:cNvGraphicFramePr>
          <p:nvPr/>
        </p:nvGraphicFramePr>
        <p:xfrm>
          <a:off x="196352" y="1929746"/>
          <a:ext cx="11744512" cy="3994743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1969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6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97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76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7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76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76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76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7765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7765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77655">
                  <a:extLst>
                    <a:ext uri="{9D8B030D-6E8A-4147-A177-3AD203B41FA5}">
                      <a16:colId xmlns:a16="http://schemas.microsoft.com/office/drawing/2014/main" val="1974075169"/>
                    </a:ext>
                  </a:extLst>
                </a:gridCol>
              </a:tblGrid>
              <a:tr h="3802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solidFill>
                            <a:schemeClr val="tx1"/>
                          </a:solidFill>
                          <a:effectLst/>
                        </a:rPr>
                        <a:t>1989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solidFill>
                            <a:schemeClr val="tx1"/>
                          </a:solidFill>
                          <a:effectLst/>
                        </a:rPr>
                        <a:t>1992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solidFill>
                            <a:schemeClr val="tx1"/>
                          </a:solidFill>
                          <a:effectLst/>
                        </a:rPr>
                        <a:t>1994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solidFill>
                            <a:schemeClr val="tx1"/>
                          </a:solidFill>
                          <a:effectLst/>
                        </a:rPr>
                        <a:t>1996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solidFill>
                            <a:schemeClr val="tx1"/>
                          </a:solidFill>
                          <a:effectLst/>
                        </a:rPr>
                        <a:t>1998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solidFill>
                            <a:schemeClr val="tx1"/>
                          </a:solidFill>
                          <a:effectLst/>
                        </a:rPr>
                        <a:t>2000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solidFill>
                            <a:schemeClr val="tx1"/>
                          </a:solidFill>
                          <a:effectLst/>
                        </a:rPr>
                        <a:t>2002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solidFill>
                            <a:schemeClr val="tx1"/>
                          </a:solidFill>
                          <a:effectLst/>
                        </a:rPr>
                        <a:t>2004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solidFill>
                            <a:schemeClr val="tx1"/>
                          </a:solidFill>
                          <a:effectLst/>
                        </a:rPr>
                        <a:t>2007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solidFill>
                            <a:schemeClr val="tx1"/>
                          </a:solidFill>
                          <a:effectLst/>
                        </a:rPr>
                        <a:t>2012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charset="0"/>
                          <a:cs typeface="Arial" charset="0"/>
                        </a:rPr>
                        <a:t>2018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2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1" dirty="0">
                          <a:solidFill>
                            <a:schemeClr val="tx1"/>
                          </a:solidFill>
                          <a:effectLst/>
                        </a:rPr>
                        <a:t>n=821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1" dirty="0">
                          <a:solidFill>
                            <a:schemeClr val="tx1"/>
                          </a:solidFill>
                          <a:effectLst/>
                        </a:rPr>
                        <a:t>n=813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1" dirty="0">
                          <a:solidFill>
                            <a:schemeClr val="tx1"/>
                          </a:solidFill>
                          <a:effectLst/>
                        </a:rPr>
                        <a:t>n=1030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1" dirty="0">
                          <a:solidFill>
                            <a:schemeClr val="tx1"/>
                          </a:solidFill>
                          <a:effectLst/>
                        </a:rPr>
                        <a:t>n=734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1" dirty="0">
                          <a:solidFill>
                            <a:schemeClr val="tx1"/>
                          </a:solidFill>
                          <a:effectLst/>
                        </a:rPr>
                        <a:t>n=486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1" dirty="0">
                          <a:solidFill>
                            <a:schemeClr val="tx1"/>
                          </a:solidFill>
                          <a:effectLst/>
                        </a:rPr>
                        <a:t>n=518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1" dirty="0">
                          <a:solidFill>
                            <a:schemeClr val="tx1"/>
                          </a:solidFill>
                          <a:effectLst/>
                        </a:rPr>
                        <a:t>n=502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1" dirty="0">
                          <a:solidFill>
                            <a:schemeClr val="tx1"/>
                          </a:solidFill>
                          <a:effectLst/>
                        </a:rPr>
                        <a:t>n=406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1" dirty="0">
                          <a:solidFill>
                            <a:schemeClr val="tx1"/>
                          </a:solidFill>
                          <a:effectLst/>
                        </a:rPr>
                        <a:t>n=602</a:t>
                      </a:r>
                      <a:endParaRPr lang="fr-FR" sz="190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1" dirty="0">
                          <a:solidFill>
                            <a:schemeClr val="tx1"/>
                          </a:solidFill>
                          <a:effectLst/>
                        </a:rPr>
                        <a:t>n=489</a:t>
                      </a:r>
                      <a:endParaRPr lang="fr-FR" sz="19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ゴシック" charset="-128"/>
                          <a:cs typeface="Times New Roman" charset="0"/>
                        </a:rPr>
                        <a:t>n=471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2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100" dirty="0">
                          <a:effectLst/>
                        </a:rPr>
                        <a:t>Curares</a:t>
                      </a:r>
                      <a:endParaRPr lang="fr-FR" sz="21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</a:rPr>
                        <a:t>81,0</a:t>
                      </a:r>
                      <a:endParaRPr lang="fr-FR" sz="2400" b="1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0" dirty="0">
                          <a:effectLst/>
                        </a:rPr>
                        <a:t>70,2</a:t>
                      </a:r>
                      <a:endParaRPr lang="fr-FR" sz="1900" b="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0" dirty="0">
                          <a:effectLst/>
                        </a:rPr>
                        <a:t>59,2</a:t>
                      </a:r>
                      <a:endParaRPr lang="fr-FR" sz="1900" b="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0" dirty="0">
                          <a:effectLst/>
                        </a:rPr>
                        <a:t>61,6</a:t>
                      </a:r>
                      <a:endParaRPr lang="fr-FR" sz="1900" b="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0" dirty="0">
                          <a:effectLst/>
                        </a:rPr>
                        <a:t>69,2</a:t>
                      </a:r>
                      <a:endParaRPr lang="fr-FR" sz="1900" b="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0" dirty="0">
                          <a:effectLst/>
                        </a:rPr>
                        <a:t>58,2</a:t>
                      </a:r>
                      <a:endParaRPr lang="fr-FR" sz="1900" b="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0" dirty="0">
                          <a:effectLst/>
                        </a:rPr>
                        <a:t>54,0</a:t>
                      </a:r>
                      <a:endParaRPr lang="fr-FR" sz="1900" b="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0" dirty="0">
                          <a:effectLst/>
                        </a:rPr>
                        <a:t>49,6</a:t>
                      </a:r>
                      <a:endParaRPr lang="fr-FR" sz="1900" b="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0" dirty="0">
                          <a:effectLst/>
                        </a:rPr>
                        <a:t>48,0</a:t>
                      </a:r>
                      <a:endParaRPr lang="fr-FR" sz="1900" b="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0" dirty="0">
                          <a:effectLst/>
                        </a:rPr>
                        <a:t>60,6</a:t>
                      </a:r>
                      <a:endParaRPr lang="fr-FR" sz="1900" b="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  <a:latin typeface="+mn-lt"/>
                          <a:ea typeface="ＭＳ ゴシック" charset="-128"/>
                          <a:cs typeface="Times New Roman" charset="0"/>
                        </a:rPr>
                        <a:t>60,0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42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100" dirty="0">
                          <a:effectLst/>
                        </a:rPr>
                        <a:t>Antibiotiques</a:t>
                      </a:r>
                      <a:endParaRPr lang="fr-FR" sz="21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2,0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2,6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3,1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8,3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8,0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15,1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14,7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12,2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</a:rPr>
                        <a:t>17,9</a:t>
                      </a:r>
                      <a:endParaRPr lang="fr-FR" sz="2400" b="1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</a:rPr>
                        <a:t>18,2</a:t>
                      </a:r>
                      <a:endParaRPr lang="fr-FR" sz="2400" b="1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  <a:latin typeface="+mn-lt"/>
                          <a:ea typeface="ＭＳ ゴシック" charset="-128"/>
                          <a:cs typeface="Times New Roman" charset="0"/>
                        </a:rPr>
                        <a:t>25,0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28604339"/>
                  </a:ext>
                </a:extLst>
              </a:tr>
              <a:tr h="4842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100" b="1" dirty="0">
                          <a:solidFill>
                            <a:schemeClr val="tx1"/>
                          </a:solidFill>
                          <a:effectLst/>
                        </a:rPr>
                        <a:t>Latex</a:t>
                      </a:r>
                      <a:endParaRPr lang="fr-FR" sz="21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0" dirty="0">
                          <a:solidFill>
                            <a:schemeClr val="tx1"/>
                          </a:solidFill>
                          <a:effectLst/>
                        </a:rPr>
                        <a:t>0,5</a:t>
                      </a:r>
                      <a:endParaRPr lang="fr-FR" sz="19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12,5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19,0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0" dirty="0">
                          <a:solidFill>
                            <a:schemeClr val="tx1"/>
                          </a:solidFill>
                          <a:effectLst/>
                        </a:rPr>
                        <a:t>16,6</a:t>
                      </a:r>
                      <a:endParaRPr lang="fr-FR" sz="19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0" dirty="0">
                          <a:solidFill>
                            <a:schemeClr val="tx1"/>
                          </a:solidFill>
                          <a:effectLst/>
                        </a:rPr>
                        <a:t>12,1</a:t>
                      </a:r>
                      <a:endParaRPr lang="fr-FR" sz="19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0" dirty="0">
                          <a:solidFill>
                            <a:schemeClr val="tx1"/>
                          </a:solidFill>
                          <a:effectLst/>
                        </a:rPr>
                        <a:t>16,7</a:t>
                      </a:r>
                      <a:endParaRPr lang="fr-FR" sz="19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0" dirty="0">
                          <a:solidFill>
                            <a:schemeClr val="tx1"/>
                          </a:solidFill>
                          <a:effectLst/>
                        </a:rPr>
                        <a:t>22,3</a:t>
                      </a:r>
                      <a:endParaRPr lang="fr-FR" sz="19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0" dirty="0">
                          <a:solidFill>
                            <a:schemeClr val="tx1"/>
                          </a:solidFill>
                          <a:effectLst/>
                        </a:rPr>
                        <a:t>26,4</a:t>
                      </a:r>
                      <a:endParaRPr lang="fr-FR" sz="19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b="0" dirty="0">
                          <a:solidFill>
                            <a:schemeClr val="tx1"/>
                          </a:solidFill>
                          <a:effectLst/>
                        </a:rPr>
                        <a:t>20,3</a:t>
                      </a:r>
                      <a:endParaRPr lang="fr-FR" sz="19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5,2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ゴシック" charset="-128"/>
                          <a:cs typeface="Times New Roman" charset="0"/>
                        </a:rPr>
                        <a:t>2,0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44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100" dirty="0">
                          <a:effectLst/>
                        </a:rPr>
                        <a:t>Hypnotiques</a:t>
                      </a:r>
                      <a:endParaRPr lang="fr-FR" sz="21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11,0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5,6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8,0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5,1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3,7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3,4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0,8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1,4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0,8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2,2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  <a:latin typeface="+mn-lt"/>
                          <a:ea typeface="ＭＳ ゴシック" charset="-128"/>
                          <a:cs typeface="Times New Roman" charset="0"/>
                        </a:rPr>
                        <a:t>2,0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44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100" dirty="0">
                          <a:effectLst/>
                        </a:rPr>
                        <a:t>Opioïdes</a:t>
                      </a:r>
                      <a:endParaRPr lang="fr-FR" sz="21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3,0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1,7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3,5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2,7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1,4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1,3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2,4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1,4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1,8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1,4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  <a:latin typeface="+mn-lt"/>
                          <a:ea typeface="ＭＳ ゴシック" charset="-128"/>
                          <a:cs typeface="Times New Roman" charset="0"/>
                        </a:rPr>
                        <a:t>1,1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44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100" dirty="0">
                          <a:effectLst/>
                        </a:rPr>
                        <a:t>Colloïdes</a:t>
                      </a:r>
                      <a:endParaRPr lang="fr-FR" sz="21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0,5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4,6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5,0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3,1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2,7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4,0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2,8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4,6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2,3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0,6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  <a:latin typeface="+mn-lt"/>
                          <a:ea typeface="ＭＳ ゴシック" charset="-128"/>
                          <a:cs typeface="Times New Roman" charset="0"/>
                        </a:rPr>
                        <a:t>0,2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42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100" dirty="0">
                          <a:effectLst/>
                        </a:rPr>
                        <a:t>Autres</a:t>
                      </a:r>
                      <a:endParaRPr lang="fr-FR" sz="21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2,0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2,8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8,3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2,6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2,9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>
                          <a:effectLst/>
                        </a:rPr>
                        <a:t>1,3</a:t>
                      </a:r>
                      <a:endParaRPr lang="fr-FR" sz="190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3,0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4,4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1900" dirty="0">
                          <a:effectLst/>
                        </a:rPr>
                        <a:t>7,1</a:t>
                      </a:r>
                      <a:endParaRPr lang="fr-FR" sz="1900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</a:rPr>
                        <a:t>11,8</a:t>
                      </a:r>
                      <a:endParaRPr lang="fr-FR" sz="2400" b="1" dirty="0">
                        <a:effectLst/>
                        <a:latin typeface="+mn-lt"/>
                        <a:ea typeface="ＭＳ ゴシック" charset="-128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  <a:latin typeface="+mn-lt"/>
                          <a:ea typeface="ＭＳ ゴシック" charset="-128"/>
                          <a:cs typeface="Times New Roman" charset="0"/>
                        </a:rPr>
                        <a:t>9,7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EC0EC81-9D5E-3E54-00E0-4886B6873D9F}"/>
              </a:ext>
            </a:extLst>
          </p:cNvPr>
          <p:cNvSpPr/>
          <p:nvPr/>
        </p:nvSpPr>
        <p:spPr>
          <a:xfrm>
            <a:off x="550167" y="6047891"/>
            <a:ext cx="11557416" cy="50808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r>
              <a:rPr lang="fr-FR" sz="1351" b="1" dirty="0">
                <a:effectLst/>
                <a:latin typeface="Cambria" charset="0"/>
                <a:ea typeface="ＭＳ ゴシック" charset="-128"/>
                <a:cs typeface="Arial" charset="0"/>
              </a:rPr>
              <a:t>Distribution (en %) des substances responsables de réactions allergiques périopératoires en France entre 1989 et 2018.</a:t>
            </a:r>
            <a:r>
              <a:rPr lang="fr-FR" sz="1351" b="1" dirty="0">
                <a:effectLst/>
              </a:rPr>
              <a:t> </a:t>
            </a:r>
          </a:p>
          <a:p>
            <a:pPr algn="ctr"/>
            <a:r>
              <a:rPr lang="fr-FR" sz="1351" b="1" dirty="0"/>
              <a:t>Enquêtes du GERAP</a:t>
            </a:r>
          </a:p>
        </p:txBody>
      </p:sp>
      <p:pic>
        <p:nvPicPr>
          <p:cNvPr id="7" name="Image 6" descr="Une image contenant symbole, Graphique, capture d’écran, ligne&#10;&#10;Description générée automatiquement">
            <a:extLst>
              <a:ext uri="{FF2B5EF4-FFF2-40B4-BE49-F238E27FC236}">
                <a16:creationId xmlns:a16="http://schemas.microsoft.com/office/drawing/2014/main" id="{2ACC0C59-011B-4A19-0F5D-7476DEA4E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435" y="5776563"/>
            <a:ext cx="1882072" cy="10814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9E21FE4-284A-2F71-3E02-A91BDC5BF5DA}"/>
              </a:ext>
            </a:extLst>
          </p:cNvPr>
          <p:cNvSpPr txBox="1"/>
          <p:nvPr/>
        </p:nvSpPr>
        <p:spPr>
          <a:xfrm>
            <a:off x="550167" y="632121"/>
            <a:ext cx="10960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bg1"/>
                </a:solidFill>
              </a:rPr>
              <a:t>GERAP: the right tool to assess the impact of pholcodine withdrawal in the general population and by gender</a:t>
            </a:r>
            <a:endParaRPr lang="fr-FR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8190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7F11FD-2833-72D2-2099-55C8D5013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7EB97C-AD98-2813-B457-EDF63B837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4DFD15-8354-728A-502C-86B875DB4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B48044-4E1D-B880-0C7B-5263FBF5B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3CEAF1-B0D1-88B8-6071-76AE65C59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BC2D91A-D4A8-1686-B2BF-49AACF298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5976E8-4FB1-9CE5-A548-F20221024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4420" y="457200"/>
            <a:ext cx="6248454" cy="58597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FDE7F2-506A-22F7-E6BA-CB0013A6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6346" y="849745"/>
            <a:ext cx="5526993" cy="474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600" dirty="0">
                <a:solidFill>
                  <a:srgbClr val="FFFFFF"/>
                </a:solidFill>
              </a:rPr>
              <a:t>mechanisms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E1AEC77-95AF-1DDC-68FB-3665B83F1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453642"/>
            <a:ext cx="3615595" cy="58632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9EB167A-4CAC-E325-A87D-113FAD174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1191" y="457201"/>
            <a:ext cx="1106164" cy="585973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2052" name="Picture 4" descr="Mechanism from gears — Stock Photo © AnatolyM #4848547">
            <a:extLst>
              <a:ext uri="{FF2B5EF4-FFF2-40B4-BE49-F238E27FC236}">
                <a16:creationId xmlns:a16="http://schemas.microsoft.com/office/drawing/2014/main" id="{BB63410E-FB22-D081-E3CE-23BAE20F4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6184" y="4074288"/>
            <a:ext cx="1944547" cy="194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9772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4E99E81-83B7-28B2-AE8E-972BA55E7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US" sz="240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Identification of a mast cell specific receptor crucial for pseudo-allergic drug reactions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CEDB1AF8-77B4-C55E-F513-91CD0A7FFA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144" r="2648" b="4580"/>
          <a:stretch/>
        </p:blipFill>
        <p:spPr>
          <a:xfrm>
            <a:off x="129821" y="2418646"/>
            <a:ext cx="7490179" cy="2940775"/>
          </a:xfr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973B041-B035-762F-01B0-1CB712F848C2}"/>
              </a:ext>
            </a:extLst>
          </p:cNvPr>
          <p:cNvSpPr txBox="1"/>
          <p:nvPr/>
        </p:nvSpPr>
        <p:spPr>
          <a:xfrm>
            <a:off x="7724331" y="2418646"/>
            <a:ext cx="4337848" cy="29956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marL="380990" indent="-380990">
              <a:buFont typeface="Wingdings" panose="05000000000000000000" pitchFamily="2" charset="2"/>
              <a:buChar char="q"/>
            </a:pPr>
            <a:r>
              <a:rPr lang="en-US" sz="2667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mast cells is their antibody-independent responsiveness to a range of cationic substances</a:t>
            </a:r>
            <a:endParaRPr lang="fr-FR" sz="2667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80990" indent="-380990">
              <a:buFont typeface="Wingdings" panose="05000000000000000000" pitchFamily="2" charset="2"/>
              <a:buChar char="q"/>
            </a:pPr>
            <a:r>
              <a:rPr lang="en-US" sz="2667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all NMBD families </a:t>
            </a:r>
            <a:r>
              <a:rPr lang="en-US" sz="2667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except succinylcholine</a:t>
            </a:r>
            <a:r>
              <a:rPr lang="en-US" sz="2667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activated mast cells </a:t>
            </a:r>
            <a:endParaRPr lang="fr-FR" sz="2667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DF31219-C588-1A16-AA75-DF4F34E92C82}"/>
              </a:ext>
            </a:extLst>
          </p:cNvPr>
          <p:cNvSpPr txBox="1"/>
          <p:nvPr/>
        </p:nvSpPr>
        <p:spPr>
          <a:xfrm>
            <a:off x="581193" y="6257770"/>
            <a:ext cx="8918223" cy="7778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1067"/>
              </a:spcAft>
              <a:buNone/>
            </a:pPr>
            <a:r>
              <a:rPr lang="fr-FR" sz="16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Mc Neil BD et al, Nature</a:t>
            </a:r>
            <a:r>
              <a:rPr lang="fr-F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2015 March 12; 519(7542): 237–241. doi:10.1038/nature14022. </a:t>
            </a:r>
          </a:p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fr-F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975722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B691D59-8F51-4DD8-AD41-D568D29B0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457201"/>
            <a:ext cx="3703320" cy="9499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4AEF18-0627-48F3-9B3D-F7E8F050B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4"/>
            <a:ext cx="3703320" cy="98553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AEE08A-C572-438F-9753-B0D527A51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29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B93146F-62ED-4C59-844C-0935D0FB50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3085764"/>
            <a:ext cx="11262867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F3D65BA-1C65-40FB-92EF-83951BDC1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8176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Espace réservé du contenu 10">
            <a:extLst>
              <a:ext uri="{FF2B5EF4-FFF2-40B4-BE49-F238E27FC236}">
                <a16:creationId xmlns:a16="http://schemas.microsoft.com/office/drawing/2014/main" id="{283C435D-979C-0BFB-CDFF-3E8424EFA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279" t="25119" r="22144" b="6340"/>
          <a:stretch/>
        </p:blipFill>
        <p:spPr>
          <a:xfrm>
            <a:off x="771441" y="1423261"/>
            <a:ext cx="6834511" cy="427919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DF52CCA-FCDD-49A0-BFFC-3BD41F1B8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900"/>
            <a:ext cx="3703320" cy="56666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B3D2D196-2012-C986-5C1E-005F945CF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4"/>
            <a:ext cx="3081576" cy="2085869"/>
          </a:xfrm>
        </p:spPr>
        <p:txBody>
          <a:bodyPr vert="horz" lIns="121920" tIns="60960" rIns="121920" bIns="60960" rtlCol="0" anchor="b">
            <a:norm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667" dirty="0">
                <a:solidFill>
                  <a:srgbClr val="FFFFFF"/>
                </a:solidFill>
              </a:rPr>
              <a:t>NMBAs Anaphylaxis : </a:t>
            </a:r>
            <a:r>
              <a:rPr lang="en-US" sz="2667" dirty="0" err="1">
                <a:solidFill>
                  <a:srgbClr val="FFFFFF"/>
                </a:solidFill>
              </a:rPr>
              <a:t>IgE</a:t>
            </a:r>
            <a:r>
              <a:rPr lang="en-US" sz="2667" dirty="0">
                <a:solidFill>
                  <a:srgbClr val="FFFFFF"/>
                </a:solidFill>
              </a:rPr>
              <a:t>, IgG or MGPRX2?</a:t>
            </a:r>
            <a:br>
              <a:rPr lang="en-US" sz="2667" dirty="0">
                <a:solidFill>
                  <a:srgbClr val="FFFFFF"/>
                </a:solidFill>
              </a:rPr>
            </a:br>
            <a:endParaRPr lang="en-US" sz="2667" dirty="0">
              <a:solidFill>
                <a:srgbClr val="FFFFFF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5CC0730-1471-87F6-E4EC-00A4C13BBB0E}"/>
              </a:ext>
            </a:extLst>
          </p:cNvPr>
          <p:cNvSpPr txBox="1"/>
          <p:nvPr/>
        </p:nvSpPr>
        <p:spPr>
          <a:xfrm>
            <a:off x="8296275" y="3505095"/>
            <a:ext cx="3081576" cy="1733655"/>
          </a:xfrm>
          <a:prstGeom prst="rect">
            <a:avLst/>
          </a:prstGeom>
        </p:spPr>
        <p:txBody>
          <a:bodyPr vert="horz" lIns="121920" tIns="60960" rIns="121920" bIns="60960" rtlCol="0" anchor="t">
            <a:norm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800"/>
              </a:spcAft>
              <a:buClr>
                <a:schemeClr val="accent2"/>
              </a:buClr>
              <a:buSzPct val="92000"/>
            </a:pPr>
            <a:r>
              <a:rPr lang="en-US" sz="1867" b="1" i="0" u="none" strike="noStrike" cap="all" baseline="0" dirty="0">
                <a:solidFill>
                  <a:srgbClr val="EBEBEB"/>
                </a:solidFill>
                <a:latin typeface="+mn-lt"/>
                <a:ea typeface="+mn-ea"/>
              </a:rPr>
              <a:t>Current Opinion in Immunology 2021, 72:65–71 </a:t>
            </a:r>
            <a:endParaRPr lang="en-US" sz="1867" b="1" cap="all" dirty="0">
              <a:solidFill>
                <a:srgbClr val="EBEBEB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005772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EB538-F16C-C5CD-EAF1-2EDA534C1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10A23D4-6F02-3B7E-15AC-A8754E53C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698381"/>
          </a:xfrm>
        </p:spPr>
        <p:txBody>
          <a:bodyPr>
            <a:no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fr-FR" sz="2667" b="1" dirty="0">
                <a:solidFill>
                  <a:schemeClr val="bg1"/>
                </a:solidFill>
              </a:rPr>
              <a:t>MRGPRX2 - EC50 values vs </a:t>
            </a:r>
            <a:r>
              <a:rPr lang="fr-FR" sz="2667" b="1" dirty="0" err="1">
                <a:solidFill>
                  <a:schemeClr val="bg1"/>
                </a:solidFill>
              </a:rPr>
              <a:t>peak</a:t>
            </a:r>
            <a:r>
              <a:rPr lang="fr-FR" sz="2667" b="1" dirty="0">
                <a:solidFill>
                  <a:schemeClr val="bg1"/>
                </a:solidFill>
              </a:rPr>
              <a:t> plasma concentrations</a:t>
            </a:r>
            <a:endParaRPr lang="fr-FR" sz="2667" dirty="0">
              <a:solidFill>
                <a:schemeClr val="bg1"/>
              </a:solidFill>
            </a:endParaRP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609F3F1-6E91-6D98-8951-AB030F369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833EA2-38C1-C076-0921-9DDBF17DCF67}"/>
              </a:ext>
            </a:extLst>
          </p:cNvPr>
          <p:cNvSpPr txBox="1"/>
          <p:nvPr/>
        </p:nvSpPr>
        <p:spPr>
          <a:xfrm>
            <a:off x="243804" y="6214724"/>
            <a:ext cx="11198897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l"/>
            <a:r>
              <a:rPr lang="fr-FR" sz="1867" b="1" i="0" u="none" strike="noStrike" baseline="0" dirty="0">
                <a:latin typeface="AdvOT1deab444.I"/>
              </a:rPr>
              <a:t>McNeil BD (2021) MRGPRX2 and Adverse Drug </a:t>
            </a:r>
            <a:r>
              <a:rPr lang="fr-FR" sz="1867" b="1" i="0" u="none" strike="noStrike" baseline="0" dirty="0" err="1">
                <a:latin typeface="AdvOT1deab444.I"/>
              </a:rPr>
              <a:t>Reactions</a:t>
            </a:r>
            <a:r>
              <a:rPr lang="fr-FR" sz="1867" b="1" i="0" u="none" strike="noStrike" baseline="0" dirty="0">
                <a:latin typeface="AdvOT1deab444.I"/>
              </a:rPr>
              <a:t>. Front. </a:t>
            </a:r>
            <a:r>
              <a:rPr lang="fr-FR" sz="1867" b="1" i="0" u="none" strike="noStrike" baseline="0" dirty="0" err="1">
                <a:latin typeface="AdvOT1deab444.I"/>
              </a:rPr>
              <a:t>Immunol</a:t>
            </a:r>
            <a:r>
              <a:rPr lang="fr-FR" sz="1867" b="1" i="0" u="none" strike="noStrike" baseline="0" dirty="0">
                <a:latin typeface="AdvOT1deab444.I"/>
              </a:rPr>
              <a:t>. 12:676354. </a:t>
            </a:r>
            <a:r>
              <a:rPr lang="fr-FR" sz="1867" b="1" i="0" u="none" strike="noStrike" baseline="0" dirty="0" err="1">
                <a:latin typeface="AdvOT1deab444.I"/>
              </a:rPr>
              <a:t>doi</a:t>
            </a:r>
            <a:r>
              <a:rPr lang="fr-FR" sz="1867" b="1" i="0" u="none" strike="noStrike" baseline="0" dirty="0">
                <a:latin typeface="AdvOT1deab444.I"/>
              </a:rPr>
              <a:t>: 10.3389/fimmu.2021.676354</a:t>
            </a:r>
            <a:endParaRPr lang="fr-FR" sz="5867" b="1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D64A352-D04E-5F47-6757-018415664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2700" y="6453982"/>
            <a:ext cx="687395" cy="365125"/>
          </a:xfrm>
        </p:spPr>
        <p:txBody>
          <a:bodyPr/>
          <a:lstStyle>
            <a:defPPr>
              <a:defRPr lang="fr-FR"/>
            </a:defPPr>
            <a:lvl1pPr algn="l" defTabSz="81276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812760" algn="l" defTabSz="81276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625519" algn="l" defTabSz="81276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2438278" algn="l" defTabSz="81276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3251037" algn="l" defTabSz="81276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4063797" algn="l" defTabSz="1625519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4876557" algn="l" defTabSz="1625519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5689315" algn="l" defTabSz="1625519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6502075" algn="l" defTabSz="1625519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C5FD4A77-BAAA-45D8-A6ED-C62292D0BD88}" type="slidenum">
              <a:rPr lang="en-GB" smtClean="0"/>
              <a:pPr/>
              <a:t>28</a:t>
            </a:fld>
            <a:endParaRPr lang="en-GB" dirty="0"/>
          </a:p>
        </p:txBody>
      </p:sp>
      <p:pic>
        <p:nvPicPr>
          <p:cNvPr id="6" name="Espace réservé du contenu 8">
            <a:extLst>
              <a:ext uri="{FF2B5EF4-FFF2-40B4-BE49-F238E27FC236}">
                <a16:creationId xmlns:a16="http://schemas.microsoft.com/office/drawing/2014/main" id="{838DE49C-01C4-8B55-2F49-D4D7C255D9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9" t="54278" r="63123" b="16684"/>
          <a:stretch/>
        </p:blipFill>
        <p:spPr>
          <a:xfrm>
            <a:off x="138221" y="1824574"/>
            <a:ext cx="6271635" cy="3417279"/>
          </a:xfrm>
          <a:prstGeom prst="rect">
            <a:avLst/>
          </a:prstGeom>
        </p:spPr>
      </p:pic>
      <p:sp>
        <p:nvSpPr>
          <p:cNvPr id="8" name="Espace réservé du contenu 6">
            <a:extLst>
              <a:ext uri="{FF2B5EF4-FFF2-40B4-BE49-F238E27FC236}">
                <a16:creationId xmlns:a16="http://schemas.microsoft.com/office/drawing/2014/main" id="{819E9C64-2356-7965-78BE-01E116CF9CE7}"/>
              </a:ext>
            </a:extLst>
          </p:cNvPr>
          <p:cNvSpPr txBox="1">
            <a:spLocks/>
          </p:cNvSpPr>
          <p:nvPr/>
        </p:nvSpPr>
        <p:spPr>
          <a:xfrm>
            <a:off x="6666613" y="2689246"/>
            <a:ext cx="5449187" cy="3462696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fr-FR" sz="2800" dirty="0" err="1">
                <a:latin typeface="+mn-lt"/>
              </a:rPr>
              <a:t>Atracurium</a:t>
            </a:r>
            <a:r>
              <a:rPr lang="fr-FR" sz="2800" dirty="0">
                <a:latin typeface="+mn-lt"/>
              </a:rPr>
              <a:t> : &lt; 10 </a:t>
            </a:r>
            <a:r>
              <a:rPr lang="fr-FR" sz="2800" dirty="0" err="1">
                <a:latin typeface="+mn-lt"/>
              </a:rPr>
              <a:t>microgram</a:t>
            </a:r>
            <a:r>
              <a:rPr lang="fr-FR" sz="2800" dirty="0">
                <a:latin typeface="+mn-lt"/>
              </a:rPr>
              <a:t>/ml</a:t>
            </a:r>
          </a:p>
          <a:p>
            <a:r>
              <a:rPr lang="fr-FR" sz="2800" dirty="0" err="1">
                <a:latin typeface="+mn-lt"/>
              </a:rPr>
              <a:t>Mivacurium</a:t>
            </a:r>
            <a:r>
              <a:rPr lang="fr-FR" sz="2800" dirty="0">
                <a:latin typeface="+mn-lt"/>
              </a:rPr>
              <a:t> : </a:t>
            </a:r>
            <a:r>
              <a:rPr lang="en-US" sz="2800" dirty="0">
                <a:latin typeface="+mn-lt"/>
              </a:rPr>
              <a:t>3-10 micrograms/ml</a:t>
            </a:r>
            <a:endParaRPr lang="fr-FR" sz="2800" dirty="0">
              <a:latin typeface="+mn-lt"/>
            </a:endParaRPr>
          </a:p>
          <a:p>
            <a:r>
              <a:rPr lang="fr-FR" sz="2800" dirty="0">
                <a:latin typeface="+mn-lt"/>
              </a:rPr>
              <a:t>Cis-</a:t>
            </a:r>
            <a:r>
              <a:rPr lang="fr-FR" sz="2800" dirty="0" err="1">
                <a:latin typeface="+mn-lt"/>
              </a:rPr>
              <a:t>Atracurium</a:t>
            </a:r>
            <a:r>
              <a:rPr lang="fr-FR" sz="2800" dirty="0">
                <a:latin typeface="+mn-lt"/>
              </a:rPr>
              <a:t>: &lt; 2 </a:t>
            </a:r>
            <a:r>
              <a:rPr lang="fr-FR" sz="2800" dirty="0" err="1">
                <a:latin typeface="+mn-lt"/>
              </a:rPr>
              <a:t>micrograms</a:t>
            </a:r>
            <a:r>
              <a:rPr lang="fr-FR" sz="2800" dirty="0">
                <a:latin typeface="+mn-lt"/>
              </a:rPr>
              <a:t>/ml</a:t>
            </a:r>
          </a:p>
          <a:p>
            <a:r>
              <a:rPr lang="fr-FR" sz="2800" dirty="0" err="1">
                <a:latin typeface="+mn-lt"/>
              </a:rPr>
              <a:t>Rocuronium</a:t>
            </a:r>
            <a:r>
              <a:rPr lang="fr-FR" sz="2800" dirty="0">
                <a:latin typeface="+mn-lt"/>
              </a:rPr>
              <a:t> : 6-15 </a:t>
            </a:r>
            <a:r>
              <a:rPr lang="fr-FR" sz="2800" dirty="0" err="1">
                <a:latin typeface="+mn-lt"/>
              </a:rPr>
              <a:t>micrograms</a:t>
            </a:r>
            <a:r>
              <a:rPr lang="fr-FR" sz="2800" dirty="0">
                <a:latin typeface="+mn-lt"/>
              </a:rPr>
              <a:t>/ml</a:t>
            </a:r>
          </a:p>
          <a:p>
            <a:endParaRPr lang="fr-FR" sz="2800" dirty="0">
              <a:latin typeface="+mn-lt"/>
            </a:endParaRPr>
          </a:p>
          <a:p>
            <a:r>
              <a:rPr lang="fr-FR" sz="2800" dirty="0" err="1">
                <a:latin typeface="+mn-lt"/>
              </a:rPr>
              <a:t>Succinylcholine</a:t>
            </a:r>
            <a:r>
              <a:rPr lang="fr-FR" sz="2800" dirty="0">
                <a:latin typeface="+mn-lt"/>
              </a:rPr>
              <a:t> : not acting on MRGPRX2</a:t>
            </a:r>
          </a:p>
        </p:txBody>
      </p:sp>
      <p:sp>
        <p:nvSpPr>
          <p:cNvPr id="9" name="Espace réservé du numéro de diapositive 1">
            <a:extLst>
              <a:ext uri="{FF2B5EF4-FFF2-40B4-BE49-F238E27FC236}">
                <a16:creationId xmlns:a16="http://schemas.microsoft.com/office/drawing/2014/main" id="{2469C55D-D4ED-65CC-92F1-BA94866D6160}"/>
              </a:ext>
            </a:extLst>
          </p:cNvPr>
          <p:cNvSpPr txBox="1">
            <a:spLocks/>
          </p:cNvSpPr>
          <p:nvPr/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C5FD4A77-BAAA-45D8-A6ED-C62292D0BD88}" type="slidenum">
              <a:rPr lang="en-GB" sz="1351" smtClean="0"/>
              <a:pPr/>
              <a:t>28</a:t>
            </a:fld>
            <a:endParaRPr lang="en-GB" sz="135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9BE375C-9659-6D3E-F693-3982F6B7166A}"/>
              </a:ext>
            </a:extLst>
          </p:cNvPr>
          <p:cNvSpPr txBox="1"/>
          <p:nvPr/>
        </p:nvSpPr>
        <p:spPr>
          <a:xfrm>
            <a:off x="7205507" y="1702577"/>
            <a:ext cx="49864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fr-FR" sz="3200" b="1" dirty="0"/>
              <a:t>Peak Plasma Concentrations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AB9B77-DA27-AB51-8064-44C980FC8A43}"/>
              </a:ext>
            </a:extLst>
          </p:cNvPr>
          <p:cNvSpPr/>
          <p:nvPr/>
        </p:nvSpPr>
        <p:spPr>
          <a:xfrm>
            <a:off x="68153" y="3038535"/>
            <a:ext cx="6271635" cy="9655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endParaRPr lang="fr-FR" sz="1351"/>
          </a:p>
        </p:txBody>
      </p:sp>
    </p:spTree>
    <p:extLst>
      <p:ext uri="{BB962C8B-B14F-4D97-AF65-F5344CB8AC3E}">
        <p14:creationId xmlns:p14="http://schemas.microsoft.com/office/powerpoint/2010/main" val="26720980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B691D59-8F51-4DD8-AD41-D568D29B0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4AEF18-0627-48F3-9B3D-F7E8F050B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AEE08A-C572-438F-9753-B0D527A51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3F09C6-4F57-4B05-9592-E253D8BC6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9A26B8-6C4E-452B-ADD3-ED324A7AB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B4167E1-E2B0-4192-8DA2-6967DDFF8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377" y="614407"/>
            <a:ext cx="5609967" cy="561177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2EF29D4-C85C-BDAF-5534-6DB1621E0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702297"/>
            <a:ext cx="5176754" cy="1013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b="1" i="1" dirty="0">
                <a:solidFill>
                  <a:srgbClr val="FFFFFF"/>
                </a:solidFill>
              </a:rPr>
              <a:t>Different Patterns of Mast Cell Activation by NMBAs in Human Skin</a:t>
            </a:r>
            <a:endParaRPr lang="en-US" sz="2200" b="1" dirty="0">
              <a:solidFill>
                <a:srgbClr val="FFFFFF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03E4FEE-2E6A-44AB-B6BA-C1AD0CD6D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560581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17EB59-13B3-43DA-9B91-A7CC174A6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4318" y="457200"/>
            <a:ext cx="5600007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4D06600-3A64-E7DB-5EE3-E151AED885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3387" y="1865915"/>
            <a:ext cx="4947221" cy="4165553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r>
              <a:rPr lang="en-US" sz="2400" b="1" dirty="0">
                <a:solidFill>
                  <a:srgbClr val="FFFFFF"/>
                </a:solidFill>
              </a:rPr>
              <a:t>succinylcholine and </a:t>
            </a:r>
            <a:r>
              <a:rPr lang="en-US" sz="2400" b="1" dirty="0" err="1">
                <a:solidFill>
                  <a:srgbClr val="FFFFFF"/>
                </a:solidFill>
              </a:rPr>
              <a:t>isoquinolines</a:t>
            </a:r>
            <a:r>
              <a:rPr lang="en-US" sz="2400" b="1" dirty="0">
                <a:solidFill>
                  <a:srgbClr val="FFFFFF"/>
                </a:solidFill>
              </a:rPr>
              <a:t> dose–response curves paralleled the histamine and tryptase release. </a:t>
            </a:r>
          </a:p>
          <a:p>
            <a:r>
              <a:rPr lang="en-US" sz="2400" b="1" dirty="0" err="1">
                <a:solidFill>
                  <a:srgbClr val="FFFFFF"/>
                </a:solidFill>
              </a:rPr>
              <a:t>Aminosteroids</a:t>
            </a:r>
            <a:r>
              <a:rPr lang="en-US" sz="2400" b="1" dirty="0">
                <a:solidFill>
                  <a:srgbClr val="FFFFFF"/>
                </a:solidFill>
              </a:rPr>
              <a:t> evoked a rapid histamine release and a delayed increase in tryptase.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 The different pattern of tryptase release by </a:t>
            </a:r>
            <a:r>
              <a:rPr lang="en-US" sz="2400" b="1" dirty="0" err="1">
                <a:solidFill>
                  <a:srgbClr val="FFFFFF"/>
                </a:solidFill>
              </a:rPr>
              <a:t>isoquinolines</a:t>
            </a:r>
            <a:r>
              <a:rPr lang="en-US" sz="2400" b="1" dirty="0">
                <a:solidFill>
                  <a:srgbClr val="FFFFFF"/>
                </a:solidFill>
              </a:rPr>
              <a:t> and </a:t>
            </a:r>
            <a:r>
              <a:rPr lang="en-US" sz="2400" b="1" dirty="0" err="1">
                <a:solidFill>
                  <a:srgbClr val="FFFFFF"/>
                </a:solidFill>
              </a:rPr>
              <a:t>aminosteroids</a:t>
            </a:r>
            <a:r>
              <a:rPr lang="en-US" sz="2400" b="1" dirty="0">
                <a:solidFill>
                  <a:srgbClr val="FFFFFF"/>
                </a:solidFill>
              </a:rPr>
              <a:t> suggests different mechanisms of mast cell activation.</a:t>
            </a: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3755EB0-C03D-E3F7-3EA8-C3A0636098A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09" b="56377"/>
          <a:stretch>
            <a:fillRect/>
          </a:stretch>
        </p:blipFill>
        <p:spPr bwMode="auto">
          <a:xfrm>
            <a:off x="6093490" y="1684422"/>
            <a:ext cx="5507194" cy="315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16B7243-08E9-A536-EBEB-E8B04ADED963}"/>
              </a:ext>
            </a:extLst>
          </p:cNvPr>
          <p:cNvSpPr txBox="1"/>
          <p:nvPr/>
        </p:nvSpPr>
        <p:spPr>
          <a:xfrm>
            <a:off x="6910638" y="6031468"/>
            <a:ext cx="60970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fr-FR" i="1" dirty="0">
                <a:solidFill>
                  <a:schemeClr val="bg1"/>
                </a:solidFill>
              </a:rPr>
              <a:t>Koppert et al, Anesthesiology 2001; 95:659–67</a:t>
            </a:r>
          </a:p>
        </p:txBody>
      </p:sp>
    </p:spTree>
    <p:extLst>
      <p:ext uri="{BB962C8B-B14F-4D97-AF65-F5344CB8AC3E}">
        <p14:creationId xmlns:p14="http://schemas.microsoft.com/office/powerpoint/2010/main" val="22685634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marL="380990" indent="-38099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1318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5B43AB8C-B212-7FB2-5AA1-5F8A9C890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1033389"/>
            <a:ext cx="4826256" cy="4825409"/>
          </a:xfrm>
        </p:spPr>
        <p:txBody>
          <a:bodyPr anchor="ctr">
            <a:norm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fr-FR" sz="3067" dirty="0">
                <a:solidFill>
                  <a:srgbClr val="FFFFFF"/>
                </a:solidFill>
                <a:cs typeface="Arial" panose="020B0604020202020204" pitchFamily="34" charset="0"/>
              </a:rPr>
              <a:t>First case of </a:t>
            </a:r>
            <a:r>
              <a:rPr lang="fr-FR" sz="3067" dirty="0" err="1">
                <a:solidFill>
                  <a:srgbClr val="FFFFFF"/>
                </a:solidFill>
                <a:cs typeface="Arial" panose="020B0604020202020204" pitchFamily="34" charset="0"/>
              </a:rPr>
              <a:t>Hypersensitivity</a:t>
            </a:r>
            <a:r>
              <a:rPr lang="fr-FR" sz="3067" dirty="0">
                <a:solidFill>
                  <a:srgbClr val="FFFFFF"/>
                </a:solidFill>
                <a:cs typeface="Arial" panose="020B0604020202020204" pitchFamily="34" charset="0"/>
              </a:rPr>
              <a:t> to a NMBA</a:t>
            </a:r>
            <a:endParaRPr lang="fr-FR" sz="3067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3" y="460868"/>
            <a:ext cx="4828032" cy="11165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A3AFE8F-489A-8F5E-FA7B-FC080ECAB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8" y="1033390"/>
            <a:ext cx="4855037" cy="4825409"/>
          </a:xfrm>
          <a:ln w="57150">
            <a:noFill/>
          </a:ln>
        </p:spPr>
        <p:txBody>
          <a:bodyPr anchor="ctr">
            <a:norm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fr-FR" sz="2667" dirty="0">
              <a:solidFill>
                <a:schemeClr val="accent2">
                  <a:lumMod val="50000"/>
                </a:schemeClr>
              </a:solidFill>
            </a:endParaRPr>
          </a:p>
          <a:p>
            <a:pPr marL="380990" indent="-380990">
              <a:buFont typeface="Wingdings" panose="05000000000000000000" pitchFamily="2" charset="2"/>
              <a:buChar char="q"/>
              <a:defRPr/>
            </a:pPr>
            <a:endParaRPr lang="fr-FR" sz="2667" dirty="0">
              <a:solidFill>
                <a:schemeClr val="accent2">
                  <a:lumMod val="50000"/>
                </a:schemeClr>
              </a:solidFill>
            </a:endParaRPr>
          </a:p>
          <a:p>
            <a:pPr marL="380990" indent="-380990">
              <a:buFont typeface="Wingdings" panose="05000000000000000000" pitchFamily="2" charset="2"/>
              <a:buChar char="q"/>
              <a:defRPr/>
            </a:pPr>
            <a:r>
              <a:rPr lang="en-US" sz="3200" b="1" dirty="0"/>
              <a:t>In 1949, Cecil and Lorrain Smith reported a case of immediate hypersensitivity to d-tubocurarine published in the BMJ.</a:t>
            </a:r>
            <a:endParaRPr lang="fr-FR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5926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8C02F0-2D88-D24D-6085-2C5AB5F38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fr-FR" sz="3600" b="0" i="0" u="none" strike="noStrike" baseline="0" dirty="0" err="1">
                <a:solidFill>
                  <a:schemeClr val="bg1"/>
                </a:solidFill>
                <a:latin typeface="AdvOT596495f2"/>
              </a:rPr>
              <a:t>Designing</a:t>
            </a:r>
            <a:r>
              <a:rPr lang="fr-FR" sz="3600" b="0" i="0" u="none" strike="noStrike" baseline="0" dirty="0">
                <a:solidFill>
                  <a:schemeClr val="bg1"/>
                </a:solidFill>
                <a:latin typeface="AdvOT596495f2"/>
              </a:rPr>
              <a:t> new </a:t>
            </a:r>
            <a:r>
              <a:rPr lang="fr-FR" sz="3600" b="0" i="0" u="none" strike="noStrike" baseline="0" dirty="0" err="1">
                <a:solidFill>
                  <a:schemeClr val="bg1"/>
                </a:solidFill>
                <a:latin typeface="AdvOT596495f2"/>
              </a:rPr>
              <a:t>assays</a:t>
            </a:r>
            <a:r>
              <a:rPr lang="fr-FR" sz="3600" b="0" i="0" u="none" strike="noStrike" baseline="0" dirty="0">
                <a:solidFill>
                  <a:schemeClr val="bg1"/>
                </a:solidFill>
                <a:latin typeface="AdvOT596495f2"/>
              </a:rPr>
              <a:t> ?</a:t>
            </a:r>
            <a:endParaRPr lang="fr-FR" sz="4800" dirty="0">
              <a:solidFill>
                <a:schemeClr val="bg1"/>
              </a:solidFill>
            </a:endParaRP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DD28B1A-284A-8064-CF1C-643F397D260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33035" y="1949472"/>
            <a:ext cx="4766525" cy="3633787"/>
          </a:xfrm>
        </p:spPr>
      </p:pic>
      <p:graphicFrame>
        <p:nvGraphicFramePr>
          <p:cNvPr id="10" name="Espace réservé du contenu 3">
            <a:extLst>
              <a:ext uri="{FF2B5EF4-FFF2-40B4-BE49-F238E27FC236}">
                <a16:creationId xmlns:a16="http://schemas.microsoft.com/office/drawing/2014/main" id="{42283806-659D-B9FA-2325-357ACB4BBA3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26158864"/>
              </p:ext>
            </p:extLst>
          </p:nvPr>
        </p:nvGraphicFramePr>
        <p:xfrm>
          <a:off x="6188417" y="2228005"/>
          <a:ext cx="5422392" cy="3633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1341598-82D5-BFFE-2DDD-BD46B9A9EEAD}"/>
              </a:ext>
            </a:extLst>
          </p:cNvPr>
          <p:cNvSpPr txBox="1"/>
          <p:nvPr/>
        </p:nvSpPr>
        <p:spPr>
          <a:xfrm>
            <a:off x="140568" y="6334780"/>
            <a:ext cx="85490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fr-FR" dirty="0"/>
              <a:t>Suzuki Y, et al, </a:t>
            </a:r>
            <a:r>
              <a:rPr lang="fr-FR" dirty="0" err="1"/>
              <a:t>Eur</a:t>
            </a:r>
            <a:r>
              <a:rPr lang="fr-FR" dirty="0"/>
              <a:t> J </a:t>
            </a:r>
            <a:r>
              <a:rPr lang="fr-FR" dirty="0" err="1"/>
              <a:t>Pharmacol</a:t>
            </a:r>
            <a:r>
              <a:rPr lang="fr-FR" dirty="0"/>
              <a:t>. 2020 </a:t>
            </a:r>
            <a:r>
              <a:rPr lang="fr-FR" dirty="0" err="1"/>
              <a:t>Jul</a:t>
            </a:r>
            <a:r>
              <a:rPr lang="fr-FR" dirty="0"/>
              <a:t> 5;878:173104. </a:t>
            </a:r>
            <a:endParaRPr lang="fr-FR" sz="66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8F80E0-8786-751C-0FD7-DF0940A837C3}"/>
              </a:ext>
            </a:extLst>
          </p:cNvPr>
          <p:cNvSpPr txBox="1"/>
          <p:nvPr/>
        </p:nvSpPr>
        <p:spPr>
          <a:xfrm>
            <a:off x="262887" y="5543566"/>
            <a:ext cx="60969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600" b="0" i="0" u="none" strike="noStrike" baseline="0" dirty="0">
                <a:latin typeface="AdvOT596495f2"/>
              </a:rPr>
              <a:t>Aptamer-X35 titration </a:t>
            </a:r>
            <a:r>
              <a:rPr lang="fr-FR" sz="1600" b="0" i="0" u="none" strike="noStrike" baseline="0" dirty="0" err="1">
                <a:latin typeface="AdvOT596495f2"/>
              </a:rPr>
              <a:t>curve</a:t>
            </a:r>
            <a:r>
              <a:rPr lang="fr-FR" sz="1600" b="0" i="0" u="none" strike="noStrike" baseline="0" dirty="0">
                <a:latin typeface="AdvOT596495f2"/>
              </a:rPr>
              <a:t> in compound 48/80- </a:t>
            </a:r>
            <a:r>
              <a:rPr lang="fr-FR" sz="1600" b="0" i="0" u="none" strike="noStrike" baseline="0" dirty="0" err="1">
                <a:latin typeface="AdvOT596495f2"/>
              </a:rPr>
              <a:t>treated</a:t>
            </a:r>
            <a:r>
              <a:rPr lang="fr-FR" sz="1600" b="0" i="0" u="none" strike="noStrike" baseline="0" dirty="0">
                <a:latin typeface="AdvOT596495f2"/>
              </a:rPr>
              <a:t> MRGPRX2-RBL-2H3 </a:t>
            </a:r>
            <a:r>
              <a:rPr lang="fr-FR" sz="1600" b="0" i="0" u="none" strike="noStrike" baseline="0" dirty="0" err="1">
                <a:latin typeface="AdvOT596495f2"/>
              </a:rPr>
              <a:t>cells</a:t>
            </a:r>
            <a:r>
              <a:rPr lang="fr-FR" sz="1600" b="0" i="0" u="none" strike="noStrike" baseline="0" dirty="0">
                <a:latin typeface="AdvOT596495f2"/>
              </a:rPr>
              <a:t>. </a:t>
            </a:r>
            <a:r>
              <a:rPr lang="fr-FR" sz="1600" b="0" i="0" u="none" strike="noStrike" baseline="0" dirty="0" err="1">
                <a:latin typeface="AdvOT596495f2"/>
              </a:rPr>
              <a:t>Hexosaminidase</a:t>
            </a:r>
            <a:r>
              <a:rPr lang="fr-FR" sz="1600" dirty="0">
                <a:latin typeface="AdvOT596495f2"/>
              </a:rPr>
              <a:t> </a:t>
            </a:r>
            <a:r>
              <a:rPr lang="en-US" sz="1600" b="0" i="0" u="none" strike="noStrike" baseline="0" dirty="0">
                <a:latin typeface="AdvOT596495f2"/>
              </a:rPr>
              <a:t>was used as a marker of exocytosis.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22571977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-561975" y="3246439"/>
            <a:ext cx="185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sz="1800" b="0" dirty="0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5845176" y="6488112"/>
            <a:ext cx="4822825" cy="369888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b="0" dirty="0"/>
              <a:t>Jooste et al. Anesthesiology 2003; 98:906–11</a:t>
            </a:r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671332" y="952127"/>
            <a:ext cx="10561898" cy="1143000"/>
          </a:xfrm>
        </p:spPr>
        <p:txBody>
          <a:bodyPr>
            <a:noAutofit/>
          </a:bodyPr>
          <a:lstStyle/>
          <a:p>
            <a:r>
              <a:rPr lang="en-US" sz="2400" b="1" i="1" dirty="0"/>
              <a:t>A Mechanism for Rapacuronium-induced Bronchospasm</a:t>
            </a:r>
            <a:br>
              <a:rPr lang="en-US" sz="2400" b="1" i="1" dirty="0"/>
            </a:br>
            <a:r>
              <a:rPr lang="en-US" sz="2400" i="1" dirty="0"/>
              <a:t>M2 Muscarinic Receptor Antagonism</a:t>
            </a:r>
            <a:br>
              <a:rPr lang="en-US" sz="2400" dirty="0"/>
            </a:br>
            <a:endParaRPr lang="en-GB" sz="2400" dirty="0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2910" r="5061"/>
          <a:stretch>
            <a:fillRect/>
          </a:stretch>
        </p:blipFill>
        <p:spPr bwMode="auto">
          <a:xfrm>
            <a:off x="562894" y="2457075"/>
            <a:ext cx="4883298" cy="4143404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</p:spPr>
      </p:pic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>
          <a:xfrm>
            <a:off x="6486556" y="1600201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/>
              <a:t>Rapacuronium has a higher affinity for M2 muscarinic receptors as compared with M3 muscarinic receptors. </a:t>
            </a:r>
          </a:p>
          <a:p>
            <a:endParaRPr lang="en-US" dirty="0"/>
          </a:p>
          <a:p>
            <a:r>
              <a:rPr lang="en-US" dirty="0"/>
              <a:t>Blockade of M2 muscarinic receptors on prejunctional parasympathetic nerves </a:t>
            </a:r>
          </a:p>
          <a:p>
            <a:pPr>
              <a:buFont typeface="Wingdings" pitchFamily="2" charset="2"/>
              <a:buNone/>
            </a:pPr>
            <a:r>
              <a:rPr lang="en-US" dirty="0">
                <a:sym typeface="Wingdings" pitchFamily="2" charset="2"/>
              </a:rPr>
              <a:t>	</a:t>
            </a:r>
            <a:r>
              <a:rPr lang="en-US" dirty="0"/>
              <a:t> increased release of acetylcholine </a:t>
            </a:r>
          </a:p>
          <a:p>
            <a:pPr>
              <a:buFont typeface="Wingdings" pitchFamily="2" charset="2"/>
              <a:buNone/>
            </a:pPr>
            <a:r>
              <a:rPr lang="en-US" dirty="0">
                <a:sym typeface="Wingdings" pitchFamily="2" charset="2"/>
              </a:rPr>
              <a:t>	</a:t>
            </a:r>
            <a:r>
              <a:rPr lang="en-US" dirty="0"/>
              <a:t> M3 muscarinic receptor–mediated airway smooth muscle constriction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8953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27">
            <a:extLst>
              <a:ext uri="{FF2B5EF4-FFF2-40B4-BE49-F238E27FC236}">
                <a16:creationId xmlns:a16="http://schemas.microsoft.com/office/drawing/2014/main" id="{DB691D59-8F51-4DD8-AD41-D568D29B0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29" name="Rectangle 1028">
            <a:extLst>
              <a:ext uri="{FF2B5EF4-FFF2-40B4-BE49-F238E27FC236}">
                <a16:creationId xmlns:a16="http://schemas.microsoft.com/office/drawing/2014/main" id="{204AEF18-0627-48F3-9B3D-F7E8F050B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30" name="Rectangle 1029">
            <a:extLst>
              <a:ext uri="{FF2B5EF4-FFF2-40B4-BE49-F238E27FC236}">
                <a16:creationId xmlns:a16="http://schemas.microsoft.com/office/drawing/2014/main" id="{CEAEE08A-C572-438F-9753-B0D527A51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32" name="Rectangle 1031">
            <a:extLst>
              <a:ext uri="{FF2B5EF4-FFF2-40B4-BE49-F238E27FC236}">
                <a16:creationId xmlns:a16="http://schemas.microsoft.com/office/drawing/2014/main" id="{DB93146F-62ED-4C59-844C-0935D0FB50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 useBgFill="1">
        <p:nvSpPr>
          <p:cNvPr id="1039" name="Rectangle 1038">
            <a:extLst>
              <a:ext uri="{FF2B5EF4-FFF2-40B4-BE49-F238E27FC236}">
                <a16:creationId xmlns:a16="http://schemas.microsoft.com/office/drawing/2014/main" id="{BF3D65BA-1C65-40FB-92EF-83951BDC1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etits Gens 3d - Regardant Par Des Jumelles Illustration Stock ...">
            <a:extLst>
              <a:ext uri="{FF2B5EF4-FFF2-40B4-BE49-F238E27FC236}">
                <a16:creationId xmlns:a16="http://schemas.microsoft.com/office/drawing/2014/main" id="{558E5782-DE50-3FC1-6B21-FCCF783A819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33"/>
          <a:stretch/>
        </p:blipFill>
        <p:spPr bwMode="auto">
          <a:xfrm>
            <a:off x="2557083" y="1047665"/>
            <a:ext cx="3263224" cy="503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1" name="Rectangle 1040">
            <a:extLst>
              <a:ext uri="{FF2B5EF4-FFF2-40B4-BE49-F238E27FC236}">
                <a16:creationId xmlns:a16="http://schemas.microsoft.com/office/drawing/2014/main" id="{ADF52CCA-FCDD-49A0-BFFC-3BD41F1B8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E9F4FFD-0AFA-A93E-D033-FD63C2D53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FFFFFF"/>
                </a:solidFill>
              </a:rPr>
              <a:t>Can We Identify Other Potential Sensitizers?</a:t>
            </a:r>
            <a:br>
              <a:rPr lang="en-US" dirty="0">
                <a:solidFill>
                  <a:srgbClr val="FFFFFF"/>
                </a:solidFill>
              </a:rPr>
            </a:b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7046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46AA59-95F4-EEED-FE26-B185980D1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i="0" u="none" strike="noStrike" baseline="0" dirty="0">
                <a:latin typeface="FranklinBold"/>
              </a:rPr>
              <a:t>A Modeling Approach towards Identifying Potential Bivalent Sensitizers</a:t>
            </a:r>
            <a:br>
              <a:rPr lang="en-US" sz="2400" b="1" i="0" u="none" strike="noStrike" baseline="0" dirty="0">
                <a:latin typeface="FranklinBold"/>
              </a:rPr>
            </a:br>
            <a:r>
              <a:rPr lang="fr-FR" sz="2400" b="1" i="0" u="none" strike="noStrike" baseline="0" dirty="0">
                <a:latin typeface="FranklinBold"/>
              </a:rPr>
              <a:t>of </a:t>
            </a:r>
            <a:r>
              <a:rPr lang="fr-FR" sz="2400" b="1" i="0" u="none" strike="noStrike" baseline="0" dirty="0" err="1">
                <a:latin typeface="FranklinBold"/>
              </a:rPr>
              <a:t>Neuromuscular</a:t>
            </a:r>
            <a:r>
              <a:rPr lang="fr-FR" sz="2400" b="1" i="0" u="none" strike="noStrike" baseline="0" dirty="0">
                <a:latin typeface="FranklinBold"/>
              </a:rPr>
              <a:t> Blocking Agents</a:t>
            </a:r>
            <a:endParaRPr lang="fr-FR" sz="3600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D721042-47DB-B994-CDB7-5C8044A91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4989080" cy="3633047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000" b="0" i="0" u="none" strike="noStrike" baseline="0" dirty="0">
                <a:latin typeface="FranklinGothic-Book"/>
              </a:rPr>
              <a:t>We constructed a pharmacophore key from chemical features common to all NMBAs (two positive or ionizable features 1.0807 nm apart) </a:t>
            </a:r>
          </a:p>
          <a:p>
            <a:pPr algn="l"/>
            <a:r>
              <a:rPr lang="en-US" sz="2000" dirty="0">
                <a:latin typeface="FranklinGothic-Book"/>
              </a:rPr>
              <a:t>We </a:t>
            </a:r>
            <a:r>
              <a:rPr lang="en-US" sz="2000" b="0" i="0" u="none" strike="noStrike" baseline="0" dirty="0">
                <a:latin typeface="FranklinGothic-Book"/>
              </a:rPr>
              <a:t>screen FDA-approved small drug molecules of the Drug Bank® database (1541 molecules). </a:t>
            </a:r>
          </a:p>
          <a:p>
            <a:pPr algn="l"/>
            <a:r>
              <a:rPr lang="en-US" sz="2000" b="0" i="0" u="none" strike="noStrike" baseline="0" dirty="0">
                <a:latin typeface="FranklinGothic-Book"/>
              </a:rPr>
              <a:t>The selected molecules were categorized on the basis of the values for three main parameters (fit value, relative energy and mean polar </a:t>
            </a:r>
            <a:r>
              <a:rPr lang="fr-FR" sz="2000" b="0" i="0" u="none" strike="noStrike" baseline="0" dirty="0">
                <a:latin typeface="FranklinGothic-Book"/>
              </a:rPr>
              <a:t>surface area).</a:t>
            </a:r>
            <a:endParaRPr lang="fr-FR" sz="2000" dirty="0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88032E7A-E8CB-F051-D1F4-65F120D7EC0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38284" y="1977071"/>
            <a:ext cx="5465946" cy="4359934"/>
          </a:xfr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251170-E6E7-9726-3723-35C094CC5ED6}"/>
              </a:ext>
            </a:extLst>
          </p:cNvPr>
          <p:cNvSpPr txBox="1"/>
          <p:nvPr/>
        </p:nvSpPr>
        <p:spPr>
          <a:xfrm>
            <a:off x="85061" y="6211669"/>
            <a:ext cx="11722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i="0" u="none" strike="noStrike" baseline="0" dirty="0">
                <a:latin typeface="FranklinGothic-Book"/>
              </a:rPr>
              <a:t>Marc Pudlo1*, Lucie Javot2, Paul Michel Mertes3, Philippe Trechot4, Pierre Gillet4 and Nadine Petitpain2</a:t>
            </a:r>
            <a:r>
              <a:rPr lang="fr-FR" dirty="0"/>
              <a:t>     </a:t>
            </a:r>
          </a:p>
          <a:p>
            <a:pPr algn="l"/>
            <a:r>
              <a:rPr lang="en-US" sz="1800" i="0" u="none" strike="noStrike" baseline="0" dirty="0">
                <a:latin typeface="FranklinBold"/>
              </a:rPr>
              <a:t>Research and Reviews: Journal of Pharmacy and </a:t>
            </a:r>
            <a:r>
              <a:rPr lang="fr-FR" sz="1800" i="0" u="none" strike="noStrike" baseline="0" dirty="0">
                <a:latin typeface="FranklinBold"/>
              </a:rPr>
              <a:t>Pharmaceutical Sciences 2016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99903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46AA59-95F4-EEED-FE26-B185980D1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i="0" u="none" strike="noStrike" baseline="0" dirty="0">
                <a:latin typeface="FranklinBold"/>
              </a:rPr>
              <a:t>A Modeling Approach towards Identifying Potential Bivalent Sensitizers</a:t>
            </a:r>
            <a:br>
              <a:rPr lang="en-US" sz="2400" b="1" i="0" u="none" strike="noStrike" baseline="0" dirty="0">
                <a:latin typeface="FranklinBold"/>
              </a:rPr>
            </a:br>
            <a:r>
              <a:rPr lang="fr-FR" sz="2400" b="1" i="0" u="none" strike="noStrike" baseline="0" dirty="0">
                <a:latin typeface="FranklinBold"/>
              </a:rPr>
              <a:t>of </a:t>
            </a:r>
            <a:r>
              <a:rPr lang="fr-FR" sz="2400" b="1" i="0" u="none" strike="noStrike" baseline="0" dirty="0" err="1">
                <a:latin typeface="FranklinBold"/>
              </a:rPr>
              <a:t>Neuromuscular</a:t>
            </a:r>
            <a:r>
              <a:rPr lang="fr-FR" sz="2400" b="1" i="0" u="none" strike="noStrike" baseline="0" dirty="0">
                <a:latin typeface="FranklinBold"/>
              </a:rPr>
              <a:t> Blocking Agents</a:t>
            </a:r>
            <a:endParaRPr lang="fr-FR" sz="3600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D721042-47DB-B994-CDB7-5C8044A91B3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1800" b="0" i="0" u="none" strike="noStrike" baseline="0" dirty="0">
                <a:latin typeface="FranklinGothic-Book"/>
              </a:rPr>
              <a:t>Screening from the pharmacophore key selected 13 NMBAs and 88 non-NMBA drugs. </a:t>
            </a:r>
          </a:p>
          <a:p>
            <a:pPr algn="l"/>
            <a:r>
              <a:rPr lang="en-US" sz="1800" b="0" i="0" u="none" strike="noStrike" baseline="0" dirty="0">
                <a:latin typeface="FranklinGothic-Book"/>
              </a:rPr>
              <a:t>42 had high-ranking parameter values and were considered preferential cross-sensitizers. </a:t>
            </a:r>
          </a:p>
          <a:p>
            <a:pPr algn="l"/>
            <a:r>
              <a:rPr lang="en-US" sz="1800" b="0" i="0" u="none" strike="noStrike" baseline="0" dirty="0">
                <a:latin typeface="FranklinGothic-Book"/>
              </a:rPr>
              <a:t>These included the dopamine D2 receptor ligands, aripiprazole, domperidone, </a:t>
            </a:r>
            <a:r>
              <a:rPr lang="en-US" sz="1800" b="1" i="0" u="none" strike="noStrike" baseline="0" dirty="0">
                <a:latin typeface="FranklinGothic-Book"/>
              </a:rPr>
              <a:t>Pholcodine</a:t>
            </a:r>
            <a:r>
              <a:rPr lang="en-US" sz="1800" b="0" i="0" u="none" strike="noStrike" baseline="0" dirty="0">
                <a:latin typeface="FranklinGothic-Book"/>
              </a:rPr>
              <a:t>, nizatidine, ranitidine, antrafenine, cabergoline, chlorhexidine</a:t>
            </a:r>
            <a:endParaRPr lang="fr-FR" sz="1800" b="0" i="0" u="none" strike="noStrike" baseline="0" dirty="0">
              <a:latin typeface="FranklinGothic-Book"/>
            </a:endParaRPr>
          </a:p>
          <a:p>
            <a:pPr algn="l"/>
            <a:r>
              <a:rPr lang="en-US" sz="1800" b="0" i="0" u="none" strike="noStrike" baseline="0" dirty="0">
                <a:latin typeface="FranklinGothic-Book"/>
              </a:rPr>
              <a:t>Pharmacophore modelling is an inexpensive, straightforward approach that can be used to identify potential </a:t>
            </a:r>
            <a:r>
              <a:rPr lang="fr-FR" sz="1800" b="0" i="0" u="none" strike="noStrike" baseline="0" dirty="0">
                <a:latin typeface="FranklinGothic-Book"/>
              </a:rPr>
              <a:t>NMBA cross-</a:t>
            </a:r>
            <a:r>
              <a:rPr lang="fr-FR" sz="1800" b="0" i="0" u="none" strike="noStrike" baseline="0" dirty="0" err="1">
                <a:latin typeface="FranklinGothic-Book"/>
              </a:rPr>
              <a:t>sensitizing</a:t>
            </a:r>
            <a:r>
              <a:rPr lang="fr-FR" sz="1800" b="0" i="0" u="none" strike="noStrike" baseline="0" dirty="0">
                <a:latin typeface="FranklinGothic-Book"/>
              </a:rPr>
              <a:t> agents.</a:t>
            </a:r>
            <a:endParaRPr lang="fr-FR" dirty="0"/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461BA83D-AB5E-7A87-FB8F-F6DED2037E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67795" y="1855746"/>
            <a:ext cx="5496985" cy="3328458"/>
          </a:xfr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251170-E6E7-9726-3723-35C094CC5ED6}"/>
              </a:ext>
            </a:extLst>
          </p:cNvPr>
          <p:cNvSpPr txBox="1"/>
          <p:nvPr/>
        </p:nvSpPr>
        <p:spPr>
          <a:xfrm>
            <a:off x="398721" y="6167143"/>
            <a:ext cx="11722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i="0" u="none" strike="noStrike" baseline="0" dirty="0">
                <a:latin typeface="FranklinGothic-Book"/>
              </a:rPr>
              <a:t>Marc Pudlo1*, Lucie Javot2, Paul Michel Mertes3, Philippe Trechot4, Pierre Gillet4 and Nadine Petitpain2</a:t>
            </a:r>
            <a:r>
              <a:rPr lang="fr-FR" dirty="0"/>
              <a:t>     </a:t>
            </a:r>
          </a:p>
          <a:p>
            <a:pPr algn="l"/>
            <a:r>
              <a:rPr lang="en-US" sz="1800" i="0" u="none" strike="noStrike" baseline="0" dirty="0">
                <a:latin typeface="FranklinBold"/>
              </a:rPr>
              <a:t>Research and Reviews: Journal of Pharmacy and </a:t>
            </a:r>
            <a:r>
              <a:rPr lang="fr-FR" sz="1800" i="0" u="none" strike="noStrike" baseline="0" dirty="0">
                <a:latin typeface="FranklinBold"/>
              </a:rPr>
              <a:t>Pharmaceutical Sciences 2016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5E790F9-3907-1C9A-DEBC-06E1272ECA8F}"/>
              </a:ext>
            </a:extLst>
          </p:cNvPr>
          <p:cNvSpPr txBox="1"/>
          <p:nvPr/>
        </p:nvSpPr>
        <p:spPr>
          <a:xfrm>
            <a:off x="6259918" y="4870011"/>
            <a:ext cx="60951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baseline="0" dirty="0">
                <a:latin typeface="FranklinGothic-Book"/>
              </a:rPr>
              <a:t>Pholcodine fit within the pharmacophore key</a:t>
            </a:r>
            <a:r>
              <a:rPr lang="en-US" sz="1800" b="0" i="0" u="none" strike="noStrike" baseline="0" dirty="0">
                <a:latin typeface="FranklinGothic-Book"/>
              </a:rPr>
              <a:t>: positive ionizable features or charges (red sphere) pholcodine presented as sticks with </a:t>
            </a:r>
            <a:r>
              <a:rPr lang="fr-FR" sz="1800" b="0" i="0" u="none" strike="noStrike" baseline="0" dirty="0" err="1">
                <a:latin typeface="FranklinGothic-Book"/>
              </a:rPr>
              <a:t>carbon</a:t>
            </a:r>
            <a:r>
              <a:rPr lang="fr-FR" sz="1800" b="0" i="0" u="none" strike="noStrike" baseline="0" dirty="0">
                <a:latin typeface="FranklinGothic-Book"/>
              </a:rPr>
              <a:t> (</a:t>
            </a:r>
            <a:r>
              <a:rPr lang="fr-FR" sz="1800" b="0" i="0" u="none" strike="noStrike" baseline="0" dirty="0" err="1">
                <a:latin typeface="FranklinGothic-Book"/>
              </a:rPr>
              <a:t>grey</a:t>
            </a:r>
            <a:r>
              <a:rPr lang="fr-FR" sz="1800" b="0" i="0" u="none" strike="noStrike" baseline="0" dirty="0">
                <a:latin typeface="FranklinGothic-Book"/>
              </a:rPr>
              <a:t>), </a:t>
            </a:r>
            <a:r>
              <a:rPr lang="fr-FR" sz="1800" b="0" i="0" u="none" strike="noStrike" baseline="0" dirty="0" err="1">
                <a:latin typeface="FranklinGothic-Book"/>
              </a:rPr>
              <a:t>hydrogen</a:t>
            </a:r>
            <a:r>
              <a:rPr lang="fr-FR" sz="1800" b="0" i="0" u="none" strike="noStrike" baseline="0" dirty="0">
                <a:latin typeface="FranklinGothic-Book"/>
              </a:rPr>
              <a:t> (white), </a:t>
            </a:r>
            <a:r>
              <a:rPr lang="fr-FR" sz="1800" b="0" i="0" u="none" strike="noStrike" baseline="0" dirty="0" err="1">
                <a:latin typeface="FranklinGothic-Book"/>
              </a:rPr>
              <a:t>oxygen</a:t>
            </a:r>
            <a:r>
              <a:rPr lang="fr-FR" sz="1800" b="0" i="0" u="none" strike="noStrike" baseline="0" dirty="0">
                <a:latin typeface="FranklinGothic-Book"/>
              </a:rPr>
              <a:t> (</a:t>
            </a:r>
            <a:r>
              <a:rPr lang="fr-FR" sz="1800" b="0" i="0" u="none" strike="noStrike" baseline="0" dirty="0" err="1">
                <a:latin typeface="FranklinGothic-Book"/>
              </a:rPr>
              <a:t>red</a:t>
            </a:r>
            <a:r>
              <a:rPr lang="fr-FR" sz="1800" b="0" i="0" u="none" strike="noStrike" baseline="0" dirty="0">
                <a:latin typeface="FranklinGothic-Book"/>
              </a:rPr>
              <a:t>) and </a:t>
            </a:r>
            <a:r>
              <a:rPr lang="fr-FR" sz="1800" b="0" i="0" u="none" strike="noStrike" baseline="0" dirty="0" err="1">
                <a:latin typeface="FranklinGothic-Book"/>
              </a:rPr>
              <a:t>nitrogen</a:t>
            </a:r>
            <a:r>
              <a:rPr lang="fr-FR" sz="1800" b="0" i="0" u="none" strike="noStrike" baseline="0" dirty="0">
                <a:latin typeface="FranklinGothic-Book"/>
              </a:rPr>
              <a:t> (</a:t>
            </a:r>
            <a:r>
              <a:rPr lang="fr-FR" sz="1800" b="0" i="0" u="none" strike="noStrike" baseline="0" dirty="0" err="1">
                <a:latin typeface="FranklinGothic-Book"/>
              </a:rPr>
              <a:t>blue</a:t>
            </a:r>
            <a:r>
              <a:rPr lang="fr-FR" sz="1800" b="0" i="0" u="none" strike="noStrike" baseline="0" dirty="0">
                <a:latin typeface="FranklinGothic-Book"/>
              </a:rPr>
              <a:t>).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44953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2928117C-9446-4E7F-AE62-95E0F6DB5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84D30AFB-4D71-48B0-AA00-28EE92363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96A0B76F-8010-4C62-B4B6-C5FC438C0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9FC936C0-4624-438D-BDD0-6B296BD6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087" name="Rectangle 3086">
            <a:extLst>
              <a:ext uri="{FF2B5EF4-FFF2-40B4-BE49-F238E27FC236}">
                <a16:creationId xmlns:a16="http://schemas.microsoft.com/office/drawing/2014/main" id="{E08D4B6A-8113-4DFB-B82E-B60CAC8E0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089" name="Rectangle 3088">
            <a:extLst>
              <a:ext uri="{FF2B5EF4-FFF2-40B4-BE49-F238E27FC236}">
                <a16:creationId xmlns:a16="http://schemas.microsoft.com/office/drawing/2014/main" id="{9822E561-F97C-4CBB-A9A6-A6BF6317B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BCE7F07-9E53-1D42-A728-B237071E5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20" y="863695"/>
            <a:ext cx="3511233" cy="377999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How can we improve our pharmacophore?</a:t>
            </a:r>
          </a:p>
        </p:txBody>
      </p:sp>
      <p:sp>
        <p:nvSpPr>
          <p:cNvPr id="3091" name="Rectangle 3090">
            <a:extLst>
              <a:ext uri="{FF2B5EF4-FFF2-40B4-BE49-F238E27FC236}">
                <a16:creationId xmlns:a16="http://schemas.microsoft.com/office/drawing/2014/main" id="{B01B0E58-A5C8-4CDA-A2E0-35DF94E59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3074" name="Picture 2" descr="5 leviers déterminants pour développer une idée géniale | Christine Lewicki">
            <a:extLst>
              <a:ext uri="{FF2B5EF4-FFF2-40B4-BE49-F238E27FC236}">
                <a16:creationId xmlns:a16="http://schemas.microsoft.com/office/drawing/2014/main" id="{C4ED46AC-CDFA-C304-D09C-B74BCD5B1B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2" r="2" b="2"/>
          <a:stretch>
            <a:fillRect/>
          </a:stretch>
        </p:blipFill>
        <p:spPr bwMode="auto">
          <a:xfrm>
            <a:off x="4654295" y="457200"/>
            <a:ext cx="7086151" cy="589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472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52596" y="142852"/>
            <a:ext cx="8229600" cy="1143000"/>
          </a:xfrm>
        </p:spPr>
        <p:txBody>
          <a:bodyPr/>
          <a:lstStyle/>
          <a:p>
            <a:r>
              <a:rPr lang="en-US" b="1" dirty="0"/>
              <a:t>Alcuronium - Rocuronium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266218" y="2332037"/>
            <a:ext cx="5290595" cy="4525963"/>
          </a:xfrm>
        </p:spPr>
        <p:txBody>
          <a:bodyPr>
            <a:noAutofit/>
          </a:bodyPr>
          <a:lstStyle/>
          <a:p>
            <a:r>
              <a:rPr lang="en-US" sz="2000" dirty="0"/>
              <a:t>The </a:t>
            </a:r>
            <a:r>
              <a:rPr lang="en-US" sz="2000" dirty="0" err="1"/>
              <a:t>propenylammonium</a:t>
            </a:r>
            <a:r>
              <a:rPr lang="en-US" sz="2000" dirty="0"/>
              <a:t> moieties of </a:t>
            </a:r>
            <a:r>
              <a:rPr lang="en-US" sz="2000" b="1" dirty="0"/>
              <a:t>alcuronium</a:t>
            </a:r>
            <a:r>
              <a:rPr lang="en-US" sz="2000" dirty="0"/>
              <a:t> are chemically  unrelated to the substituted ammonium or amine groups on the other  NMBAs  but it also occurs on rocuronium. </a:t>
            </a:r>
          </a:p>
          <a:p>
            <a:endParaRPr lang="en-US" sz="2000" dirty="0"/>
          </a:p>
          <a:p>
            <a:pPr>
              <a:buNone/>
            </a:pPr>
            <a:endParaRPr lang="en-US" sz="2000" dirty="0"/>
          </a:p>
          <a:p>
            <a:r>
              <a:rPr lang="en-US" sz="2000" dirty="0"/>
              <a:t>As for alcuronium in the late 1970s, </a:t>
            </a:r>
            <a:r>
              <a:rPr lang="en-US" sz="2000" b="1" dirty="0"/>
              <a:t>rocuronium</a:t>
            </a:r>
            <a:r>
              <a:rPr lang="en-US" sz="2000" dirty="0"/>
              <a:t> has been claimed to be at high risk for anaphylaxis.  If this is true, </a:t>
            </a:r>
            <a:r>
              <a:rPr lang="en-US" sz="2000" dirty="0" err="1"/>
              <a:t>propenylammonium</a:t>
            </a:r>
            <a:r>
              <a:rPr lang="en-US" sz="2000" dirty="0"/>
              <a:t> moieties present in both NMBAs may account for the apparent increased allergenicity.</a:t>
            </a:r>
          </a:p>
          <a:p>
            <a:endParaRPr lang="en-US" sz="2000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8876" y="4381500"/>
            <a:ext cx="386715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095353"/>
            <a:ext cx="401955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989528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8DEB661-CFE9-B625-00C3-A982146A5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vert="horz" lIns="121920" tIns="60960" rIns="121920" bIns="60960" rtlCol="0" anchor="b">
            <a:no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400">
                <a:solidFill>
                  <a:srgbClr val="FFFFFF"/>
                </a:solidFill>
              </a:rPr>
              <a:t>Antibody-secreting cell repertoires hold high-affinity anti-rocuronium specificities that can induce anaphylaxis in vivo</a:t>
            </a: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E661D03-4DD4-45E7-A047-ED722E826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2" y="2180496"/>
            <a:ext cx="540464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Espace réservé du contenu 6" descr="Une image contenant tex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39E8C1A6-56B3-59AF-D983-4A0CA54303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1953" t="4258" r="4444" b="7058"/>
          <a:stretch/>
        </p:blipFill>
        <p:spPr>
          <a:xfrm>
            <a:off x="657226" y="2403310"/>
            <a:ext cx="4962525" cy="330323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3EE7504-3E99-FC09-7610-B0448A4B21ED}"/>
              </a:ext>
            </a:extLst>
          </p:cNvPr>
          <p:cNvSpPr txBox="1"/>
          <p:nvPr/>
        </p:nvSpPr>
        <p:spPr>
          <a:xfrm>
            <a:off x="6335805" y="2180496"/>
            <a:ext cx="5275001" cy="404568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lnSpcReduction="10000"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just" eaLnBrk="1" hangingPunct="1">
              <a:spcBef>
                <a:spcPct val="20000"/>
              </a:spcBef>
              <a:spcAft>
                <a:spcPts val="8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</a:rPr>
              <a:t>immunizing mice with neuromuscular blocking agent rocuronium enabled identification from IgG secreting cells of rocuronium-specific high-affinity antibodies. Expressed as human IgE, these antibodies trigger mast cell and basophil activation as well as systemic anaphylaxis in mouse models.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0454A1F-C2D7-5D49-79C7-8003AD940A05}"/>
              </a:ext>
            </a:extLst>
          </p:cNvPr>
          <p:cNvSpPr txBox="1"/>
          <p:nvPr/>
        </p:nvSpPr>
        <p:spPr>
          <a:xfrm>
            <a:off x="291039" y="6365024"/>
            <a:ext cx="11319767" cy="523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Dejoux A, Zhu Q,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Woolfe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A, Godon O,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Ellouze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S, Mottet G,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Castrillon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C,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Gillis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C,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Pecalvel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C,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Ganneau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C,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Iannascoli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B, Lemoine F, Saul F,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England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P, Reber LL,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Gouel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-Chéron A, de Chaisemartin L, Haouz A, Millot GA, Bay S, Gérard A, </a:t>
            </a:r>
          </a:p>
          <a:p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Jönsson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F, Chollet-Martin S,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Bruhns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P.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Antibody-secreting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cell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repertoires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hold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high-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affinity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anti-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rocuronium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specificities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that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can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induce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anaphylaxis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in vivo. J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Allergy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Clin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Immunol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. 2025 Jan 30:S0091-6749(25)00113-7. </a:t>
            </a:r>
            <a:endParaRPr lang="fr-FR" sz="933" dirty="0"/>
          </a:p>
          <a:p>
            <a:endParaRPr lang="fr-FR" sz="933" dirty="0"/>
          </a:p>
        </p:txBody>
      </p:sp>
    </p:spTree>
    <p:extLst>
      <p:ext uri="{BB962C8B-B14F-4D97-AF65-F5344CB8AC3E}">
        <p14:creationId xmlns:p14="http://schemas.microsoft.com/office/powerpoint/2010/main" val="13372245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7625A7-4EF7-3B9F-1D86-B01361E94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254B129-C1CC-47C4-F1AE-A7B5C953E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vert="horz" lIns="121920" tIns="60960" rIns="121920" bIns="60960" rtlCol="0" anchor="b">
            <a:no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400">
                <a:solidFill>
                  <a:srgbClr val="FFFFFF"/>
                </a:solidFill>
              </a:rPr>
              <a:t>Antibody-secreting cell repertoires hold high-affinity anti-rocuronium specificities that can induce anaphylaxis in vivo</a:t>
            </a: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3BE9E0D-3A2B-0C29-05E2-721BB26FC6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2" y="2180496"/>
            <a:ext cx="540464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809E37A-6CC4-9F71-2F4E-49A248517572}"/>
              </a:ext>
            </a:extLst>
          </p:cNvPr>
          <p:cNvSpPr txBox="1"/>
          <p:nvPr/>
        </p:nvSpPr>
        <p:spPr>
          <a:xfrm>
            <a:off x="6335805" y="2180496"/>
            <a:ext cx="5275001" cy="404568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just" eaLnBrk="1" hangingPunct="1">
              <a:spcBef>
                <a:spcPct val="20000"/>
              </a:spcBef>
              <a:spcAft>
                <a:spcPts val="8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800" b="1" dirty="0"/>
              <a:t>Cocrystal structures </a:t>
            </a:r>
            <a:r>
              <a:rPr lang="en-US" sz="2800" dirty="0"/>
              <a:t>between rocuronium and antibody representatives of 3 different VH-VL families revealed distinct interaction modes, with the ammonium group involved systematically in the binding interface.</a:t>
            </a:r>
            <a:endParaRPr lang="en-US" sz="2800" dirty="0">
              <a:solidFill>
                <a:schemeClr val="tx2"/>
              </a:solidFill>
              <a:latin typeface="+mn-lt"/>
              <a:ea typeface="+mn-e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8E83AD-8861-AB0A-702A-51542F618369}"/>
              </a:ext>
            </a:extLst>
          </p:cNvPr>
          <p:cNvSpPr txBox="1"/>
          <p:nvPr/>
        </p:nvSpPr>
        <p:spPr>
          <a:xfrm>
            <a:off x="291039" y="6365024"/>
            <a:ext cx="11319767" cy="523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Dejoux A, Zhu Q,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Woolfe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A, Godon O,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Ellouze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S, Mottet G,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Castrillon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C,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Gillis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C,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Pecalvel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C,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Ganneau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C,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Iannascoli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B, Lemoine F, Saul F,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England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P, Reber LL,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Gouel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-Chéron A, de Chaisemartin L, Haouz A, Millot GA, Bay S, Gérard A, </a:t>
            </a:r>
          </a:p>
          <a:p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Jönsson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F, Chollet-Martin S,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Bruhns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P.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Antibody-secreting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cell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repertoires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hold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high-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affinity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anti-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rocuronium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specificities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that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can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induce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anaphylaxis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in vivo. J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Allergy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 Clin </a:t>
            </a:r>
            <a:r>
              <a:rPr lang="fr-FR" sz="933" b="0" i="0" dirty="0" err="1">
                <a:solidFill>
                  <a:srgbClr val="212121"/>
                </a:solidFill>
                <a:effectLst/>
                <a:latin typeface="BlinkMacSystemFont"/>
              </a:rPr>
              <a:t>Immunol</a:t>
            </a:r>
            <a:r>
              <a:rPr lang="fr-FR" sz="933" b="0" i="0" dirty="0">
                <a:solidFill>
                  <a:srgbClr val="212121"/>
                </a:solidFill>
                <a:effectLst/>
                <a:latin typeface="BlinkMacSystemFont"/>
              </a:rPr>
              <a:t>. 2025 Jan 30:S0091-6749(25)00113-7. </a:t>
            </a:r>
            <a:endParaRPr lang="fr-FR" sz="933" dirty="0"/>
          </a:p>
          <a:p>
            <a:endParaRPr lang="fr-FR" sz="933" dirty="0"/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1D39C600-E0DA-D4AF-00EB-7F808061E6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232" y="2364218"/>
            <a:ext cx="4753975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99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B691D59-8F51-4DD8-AD41-D568D29B0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04AEF18-0627-48F3-9B3D-F7E8F050B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EAEE08A-C572-438F-9753-B0D527A51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B93146F-62ED-4C59-844C-0935D0FB50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B5D795CF-5F70-4821-BB11-0B2B8FCCD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3B1AC31-0B6C-4781-BA06-16BE17F8A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6851" y="723899"/>
            <a:ext cx="7498616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534879-360B-3AC8-81C5-C109193DA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9243" y="1419225"/>
            <a:ext cx="6798608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creating new functional tests ?</a:t>
            </a:r>
          </a:p>
        </p:txBody>
      </p:sp>
      <p:pic>
        <p:nvPicPr>
          <p:cNvPr id="7" name="Graphic 6" descr="Plan de test">
            <a:extLst>
              <a:ext uri="{FF2B5EF4-FFF2-40B4-BE49-F238E27FC236}">
                <a16:creationId xmlns:a16="http://schemas.microsoft.com/office/drawing/2014/main" id="{7FB74EBB-2BA2-0A4E-46E9-09062CA2E6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0299" y="2010616"/>
            <a:ext cx="3058835" cy="305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098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C205094-2E86-3A80-9054-80CF35C1F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fr-FR" altLang="fr-FR" sz="2133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  <a:r>
              <a:rPr lang="fr-FR" altLang="fr-FR" sz="21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causes of </a:t>
            </a:r>
            <a:r>
              <a:rPr lang="fr-FR" altLang="fr-FR" sz="2133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anaphylactoid</a:t>
            </a:r>
            <a:r>
              <a:rPr lang="fr-FR" altLang="fr-FR" sz="21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2133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anaesthetic</a:t>
            </a:r>
            <a:r>
              <a:rPr lang="fr-FR" altLang="fr-FR" sz="21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2133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reactionsA</a:t>
            </a:r>
            <a:r>
              <a:rPr lang="fr-FR" altLang="fr-FR" sz="21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report of the </a:t>
            </a:r>
            <a:r>
              <a:rPr lang="fr-FR" altLang="fr-FR" sz="2133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recommendatiom</a:t>
            </a:r>
            <a:r>
              <a:rPr lang="fr-FR" altLang="fr-FR" sz="21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joint </a:t>
            </a:r>
            <a:r>
              <a:rPr lang="fr-FR" altLang="fr-FR" sz="2133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Anaesthetic</a:t>
            </a:r>
            <a:r>
              <a:rPr lang="fr-FR" altLang="fr-FR" sz="21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altLang="fr-FR" sz="2133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Immuno-allergological</a:t>
            </a:r>
            <a:r>
              <a:rPr lang="fr-FR" altLang="fr-FR" sz="21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Workshop, </a:t>
            </a:r>
            <a:r>
              <a:rPr lang="fr-FR" altLang="fr-FR" sz="2133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Nancy,France</a:t>
            </a:r>
            <a:r>
              <a:rPr lang="fr-FR" altLang="fr-FR" sz="21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19 March 1982</a:t>
            </a:r>
            <a:endParaRPr lang="fr-FR" sz="2133" dirty="0">
              <a:solidFill>
                <a:schemeClr val="bg1"/>
              </a:solidFill>
            </a:endParaRPr>
          </a:p>
        </p:txBody>
      </p:sp>
      <p:graphicFrame>
        <p:nvGraphicFramePr>
          <p:cNvPr id="9" name="Espace réservé du contenu 4">
            <a:extLst>
              <a:ext uri="{FF2B5EF4-FFF2-40B4-BE49-F238E27FC236}">
                <a16:creationId xmlns:a16="http://schemas.microsoft.com/office/drawing/2014/main" id="{611F2DA7-96E6-E9FF-6E05-103145BE5B8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1194" y="1906074"/>
          <a:ext cx="11029615" cy="4035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0D538A64-5A74-5F6A-AFA6-450D174A2C35}"/>
              </a:ext>
            </a:extLst>
          </p:cNvPr>
          <p:cNvSpPr txBox="1"/>
          <p:nvPr/>
        </p:nvSpPr>
        <p:spPr>
          <a:xfrm>
            <a:off x="120203" y="5892454"/>
            <a:ext cx="11676845" cy="861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fr-FR" altLang="fr-FR" sz="1600" i="0" dirty="0" err="1">
                <a:solidFill>
                  <a:srgbClr val="212121"/>
                </a:solidFill>
                <a:latin typeface="BlinkMacSystemFont"/>
              </a:rPr>
              <a:t>Laxenaire</a:t>
            </a:r>
            <a:r>
              <a:rPr lang="fr-FR" altLang="fr-FR" sz="1600" i="0" dirty="0">
                <a:solidFill>
                  <a:srgbClr val="212121"/>
                </a:solidFill>
                <a:latin typeface="BlinkMacSystemFont"/>
              </a:rPr>
              <a:t> MC, </a:t>
            </a:r>
            <a:r>
              <a:rPr lang="fr-FR" altLang="fr-FR" sz="1600" i="0" dirty="0" err="1">
                <a:solidFill>
                  <a:srgbClr val="212121"/>
                </a:solidFill>
                <a:latin typeface="BlinkMacSystemFont"/>
              </a:rPr>
              <a:t>Moneret</a:t>
            </a:r>
            <a:r>
              <a:rPr lang="fr-FR" altLang="fr-FR" sz="1600" i="0" dirty="0">
                <a:solidFill>
                  <a:srgbClr val="212121"/>
                </a:solidFill>
                <a:latin typeface="BlinkMacSystemFont"/>
              </a:rPr>
              <a:t>-Vautrin DA, Watkins J. </a:t>
            </a:r>
            <a:r>
              <a:rPr lang="fr-FR" altLang="fr-FR" sz="1600" i="0" dirty="0" err="1">
                <a:solidFill>
                  <a:srgbClr val="212121"/>
                </a:solidFill>
                <a:latin typeface="BlinkMacSystemFont"/>
              </a:rPr>
              <a:t>Diagnosis</a:t>
            </a:r>
            <a:r>
              <a:rPr lang="fr-FR" altLang="fr-FR" sz="1600" i="0" dirty="0">
                <a:solidFill>
                  <a:srgbClr val="212121"/>
                </a:solidFill>
                <a:latin typeface="BlinkMacSystemFont"/>
              </a:rPr>
              <a:t> of the causes of </a:t>
            </a:r>
            <a:r>
              <a:rPr lang="fr-FR" altLang="fr-FR" sz="1600" i="0" dirty="0" err="1">
                <a:solidFill>
                  <a:srgbClr val="212121"/>
                </a:solidFill>
                <a:latin typeface="BlinkMacSystemFont"/>
              </a:rPr>
              <a:t>anaphylactoid</a:t>
            </a:r>
            <a:r>
              <a:rPr lang="fr-FR" altLang="fr-FR" sz="1600" i="0" dirty="0">
                <a:solidFill>
                  <a:srgbClr val="212121"/>
                </a:solidFill>
                <a:latin typeface="BlinkMacSystemFont"/>
              </a:rPr>
              <a:t> </a:t>
            </a:r>
            <a:r>
              <a:rPr lang="fr-FR" altLang="fr-FR" sz="1600" i="0" dirty="0" err="1">
                <a:solidFill>
                  <a:srgbClr val="212121"/>
                </a:solidFill>
                <a:latin typeface="BlinkMacSystemFont"/>
              </a:rPr>
              <a:t>anaesthetic</a:t>
            </a:r>
            <a:r>
              <a:rPr lang="fr-FR" altLang="fr-FR" sz="1600" i="0" dirty="0">
                <a:solidFill>
                  <a:srgbClr val="212121"/>
                </a:solidFill>
                <a:latin typeface="BlinkMacSystemFont"/>
              </a:rPr>
              <a:t> </a:t>
            </a:r>
            <a:r>
              <a:rPr lang="fr-FR" altLang="fr-FR" sz="1600" i="0" dirty="0" err="1">
                <a:solidFill>
                  <a:srgbClr val="212121"/>
                </a:solidFill>
                <a:latin typeface="BlinkMacSystemFont"/>
              </a:rPr>
              <a:t>reactions</a:t>
            </a:r>
            <a:r>
              <a:rPr lang="fr-FR" altLang="fr-FR" sz="1600" i="0" dirty="0">
                <a:solidFill>
                  <a:srgbClr val="212121"/>
                </a:solidFill>
                <a:latin typeface="BlinkMacSystemFont"/>
              </a:rPr>
              <a:t>. A report of the </a:t>
            </a:r>
            <a:r>
              <a:rPr lang="fr-FR" altLang="fr-FR" sz="1600" i="0" dirty="0" err="1">
                <a:solidFill>
                  <a:srgbClr val="212121"/>
                </a:solidFill>
                <a:latin typeface="BlinkMacSystemFont"/>
              </a:rPr>
              <a:t>recommendations</a:t>
            </a:r>
            <a:r>
              <a:rPr lang="fr-FR" altLang="fr-FR" sz="1600" i="0" dirty="0">
                <a:solidFill>
                  <a:srgbClr val="212121"/>
                </a:solidFill>
                <a:latin typeface="BlinkMacSystemFont"/>
              </a:rPr>
              <a:t> of the joint </a:t>
            </a:r>
            <a:r>
              <a:rPr lang="fr-FR" altLang="fr-FR" sz="1600" i="0" dirty="0" err="1">
                <a:solidFill>
                  <a:srgbClr val="212121"/>
                </a:solidFill>
                <a:latin typeface="BlinkMacSystemFont"/>
              </a:rPr>
              <a:t>Anaesthetic</a:t>
            </a:r>
            <a:r>
              <a:rPr lang="fr-FR" altLang="fr-FR" sz="1600" i="0" dirty="0">
                <a:solidFill>
                  <a:srgbClr val="212121"/>
                </a:solidFill>
                <a:latin typeface="BlinkMacSystemFont"/>
              </a:rPr>
              <a:t> and </a:t>
            </a:r>
            <a:r>
              <a:rPr lang="fr-FR" altLang="fr-FR" sz="1600" i="0" dirty="0" err="1">
                <a:solidFill>
                  <a:srgbClr val="212121"/>
                </a:solidFill>
                <a:latin typeface="BlinkMacSystemFont"/>
              </a:rPr>
              <a:t>Immuno-allergological</a:t>
            </a:r>
            <a:r>
              <a:rPr lang="fr-FR" altLang="fr-FR" sz="1600" i="0" dirty="0">
                <a:solidFill>
                  <a:srgbClr val="212121"/>
                </a:solidFill>
                <a:latin typeface="BlinkMacSystemFont"/>
              </a:rPr>
              <a:t> Workshop, Nancy, France: 19 March 1982. </a:t>
            </a:r>
            <a:r>
              <a:rPr lang="fr-FR" altLang="fr-FR" sz="1600" i="0" dirty="0" err="1">
                <a:solidFill>
                  <a:srgbClr val="212121"/>
                </a:solidFill>
                <a:latin typeface="BlinkMacSystemFont"/>
              </a:rPr>
              <a:t>Anaesthesia</a:t>
            </a:r>
            <a:r>
              <a:rPr lang="fr-FR" altLang="fr-FR" sz="1600" i="0" dirty="0">
                <a:solidFill>
                  <a:srgbClr val="212121"/>
                </a:solidFill>
                <a:latin typeface="BlinkMacSystemFont"/>
              </a:rPr>
              <a:t>. 1983 Feb;38(2):147-8.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2794996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E56DCF-F937-7658-2138-7DFFC4AB5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A21E7785-3D2D-4FF8-9C82-42CE9DBD7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1"/>
            <a:ext cx="12191999" cy="6309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911E146-5AE8-4892-B0B5-42052873B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377" y="3194092"/>
            <a:ext cx="3705323" cy="320670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7FAE20B-1159-00EC-F533-6C68841E6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253" y="3425294"/>
            <a:ext cx="3397924" cy="2800478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defTabSz="457200" eaLnBrk="1" hangingPunct="1"/>
            <a:r>
              <a:rPr lang="en-US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Dendritic Cells and NMBA Ag Presentation to Lymphocytes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78A552A-290C-474C-9CC8-401379CD1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7D8432A-7050-43CE-AC0E-48F00C7D5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5B5BA19-E267-49E0-A8F7-3435C9118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19504FF-266B-4F6E-BAA1-DF9730E9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377" y="654222"/>
            <a:ext cx="3702878" cy="2437844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Espace réservé du contenu 1" descr="Une image contenant invertébré, art, noir et blanc&#10;&#10;Le contenu généré par l’IA peut être incorrect.">
            <a:extLst>
              <a:ext uri="{FF2B5EF4-FFF2-40B4-BE49-F238E27FC236}">
                <a16:creationId xmlns:a16="http://schemas.microsoft.com/office/drawing/2014/main" id="{14FCDF4B-D3FA-32FE-3684-231CC168F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34661" y="780711"/>
            <a:ext cx="2315105" cy="2167476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6464F78D-891F-49EC-ADDE-5E581A66A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0312" y="654222"/>
            <a:ext cx="3702878" cy="2437844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Espace réservé du contenu 71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336884F5-FAAE-89CA-B2D3-3F90FC64E4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0496" y="780711"/>
            <a:ext cx="2619305" cy="2167476"/>
          </a:xfrm>
          <a:prstGeom prst="rect">
            <a:avLst/>
          </a:prstGeom>
        </p:spPr>
      </p:pic>
      <p:pic>
        <p:nvPicPr>
          <p:cNvPr id="7" name="Image 6" descr="Une image contenant noir, obscurité, espace, nuit&#10;&#10;Le contenu généré par l’IA peut être incorrect.">
            <a:extLst>
              <a:ext uri="{FF2B5EF4-FFF2-40B4-BE49-F238E27FC236}">
                <a16:creationId xmlns:a16="http://schemas.microsoft.com/office/drawing/2014/main" id="{D321CBAE-E632-703D-3000-3D83E69DFE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8893" y="798102"/>
            <a:ext cx="2820309" cy="2150084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E125488F-35F4-46B0-BDF0-AFAA3610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36239" y="654222"/>
            <a:ext cx="3702878" cy="2437844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A9333DE-DA1D-270D-5E46-45ED350EE2E6}"/>
              </a:ext>
            </a:extLst>
          </p:cNvPr>
          <p:cNvSpPr txBox="1"/>
          <p:nvPr/>
        </p:nvSpPr>
        <p:spPr>
          <a:xfrm>
            <a:off x="4561870" y="3425295"/>
            <a:ext cx="6864154" cy="2800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defTabSz="457200" eaLnBrk="1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b="0" i="0" dirty="0">
                <a:solidFill>
                  <a:schemeClr val="tx2"/>
                </a:solidFill>
                <a:effectLst/>
                <a:latin typeface="+mn-lt"/>
                <a:ea typeface="+mn-ea"/>
              </a:rPr>
              <a:t>Aubert N, Mertes PM, </a:t>
            </a:r>
            <a:r>
              <a:rPr lang="en-US" b="0" i="0">
                <a:solidFill>
                  <a:schemeClr val="tx2"/>
                </a:solidFill>
                <a:effectLst/>
                <a:latin typeface="+mn-lt"/>
                <a:ea typeface="+mn-ea"/>
              </a:rPr>
              <a:t>Janaszak</a:t>
            </a:r>
            <a:r>
              <a:rPr lang="en-US" b="0" i="0" dirty="0">
                <a:solidFill>
                  <a:schemeClr val="tx2"/>
                </a:solidFill>
                <a:effectLst/>
                <a:latin typeface="+mn-lt"/>
                <a:ea typeface="+mn-ea"/>
              </a:rPr>
              <a:t> M, </a:t>
            </a:r>
            <a:r>
              <a:rPr lang="en-US" b="0" i="0">
                <a:solidFill>
                  <a:schemeClr val="tx2"/>
                </a:solidFill>
                <a:effectLst/>
                <a:latin typeface="+mn-lt"/>
                <a:ea typeface="+mn-ea"/>
              </a:rPr>
              <a:t>Moneret</a:t>
            </a:r>
            <a:r>
              <a:rPr lang="en-US" b="0" i="0" dirty="0">
                <a:solidFill>
                  <a:schemeClr val="tx2"/>
                </a:solidFill>
                <a:effectLst/>
                <a:latin typeface="+mn-lt"/>
                <a:ea typeface="+mn-ea"/>
              </a:rPr>
              <a:t>-Vautrin DA, </a:t>
            </a:r>
            <a:r>
              <a:rPr lang="en-US" b="0" i="0">
                <a:solidFill>
                  <a:schemeClr val="tx2"/>
                </a:solidFill>
                <a:effectLst/>
                <a:latin typeface="+mn-lt"/>
                <a:ea typeface="+mn-ea"/>
              </a:rPr>
              <a:t>Laxenaire</a:t>
            </a:r>
            <a:r>
              <a:rPr lang="en-US" b="0" i="0" dirty="0">
                <a:solidFill>
                  <a:schemeClr val="tx2"/>
                </a:solidFill>
                <a:effectLst/>
                <a:latin typeface="+mn-lt"/>
                <a:ea typeface="+mn-ea"/>
              </a:rPr>
              <a:t> MC, </a:t>
            </a:r>
            <a:r>
              <a:rPr lang="en-US" b="0" i="0">
                <a:solidFill>
                  <a:schemeClr val="tx2"/>
                </a:solidFill>
                <a:effectLst/>
                <a:latin typeface="+mn-lt"/>
                <a:ea typeface="+mn-ea"/>
              </a:rPr>
              <a:t>Kanny</a:t>
            </a:r>
            <a:r>
              <a:rPr lang="en-US" b="0" i="0" dirty="0">
                <a:solidFill>
                  <a:schemeClr val="tx2"/>
                </a:solidFill>
                <a:effectLst/>
                <a:latin typeface="+mn-lt"/>
                <a:ea typeface="+mn-ea"/>
              </a:rPr>
              <a:t> G, Lavaud F, Bernard J. Dendritic cells present neuromuscular blocking agent-related epitopes to T cells from allergic patients. Allergy. 2004 Sep;59(9):1022-3.  </a:t>
            </a:r>
          </a:p>
          <a:p>
            <a:pPr defTabSz="457200" eaLnBrk="1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endParaRPr lang="en-US" dirty="0">
              <a:solidFill>
                <a:schemeClr val="tx2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08659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61B243-7AF9-8211-C24D-2E6D8F00D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940118"/>
            <a:ext cx="11029616" cy="1013800"/>
          </a:xfrm>
        </p:spPr>
        <p:txBody>
          <a:bodyPr>
            <a:normAutofit fontScale="90000"/>
          </a:bodyPr>
          <a:lstStyle/>
          <a:p>
            <a:r>
              <a:rPr lang="en-US" dirty="0"/>
              <a:t>Quaternary ammoniums activate human dendritic cells and induce a </a:t>
            </a:r>
            <a:r>
              <a:rPr lang="fr-FR" dirty="0" err="1"/>
              <a:t>specific</a:t>
            </a:r>
            <a:r>
              <a:rPr lang="fr-FR" dirty="0"/>
              <a:t> T-</a:t>
            </a:r>
            <a:r>
              <a:rPr lang="fr-FR" dirty="0" err="1"/>
              <a:t>cell</a:t>
            </a:r>
            <a:r>
              <a:rPr lang="fr-FR" dirty="0"/>
              <a:t> </a:t>
            </a:r>
            <a:r>
              <a:rPr lang="fr-FR" dirty="0" err="1"/>
              <a:t>response</a:t>
            </a:r>
            <a:r>
              <a:rPr lang="fr-FR" dirty="0"/>
              <a:t> in vitro </a:t>
            </a:r>
            <a:r>
              <a:rPr lang="fr-FR" sz="1300" i="1" dirty="0" err="1">
                <a:latin typeface="BlinkMacSystemFont"/>
              </a:rPr>
              <a:t>Peyneau</a:t>
            </a:r>
            <a:r>
              <a:rPr lang="fr-FR" sz="1300" i="1" dirty="0">
                <a:latin typeface="BlinkMacSystemFont"/>
              </a:rPr>
              <a:t> M et al, </a:t>
            </a:r>
            <a:r>
              <a:rPr lang="fr-FR" sz="1300" i="1" dirty="0" err="1">
                <a:latin typeface="BlinkMacSystemFont"/>
              </a:rPr>
              <a:t>Allergol</a:t>
            </a:r>
            <a:r>
              <a:rPr lang="fr-FR" sz="1300" i="1" dirty="0">
                <a:latin typeface="BlinkMacSystemFont"/>
              </a:rPr>
              <a:t> Int. 2025 Jan;74(1):105-114.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F3CDEC-6EF0-726C-C504-A614F7135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2" y="2222339"/>
            <a:ext cx="3865944" cy="4504766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Evaluation of sensitization capacity of seven QACs (two polyquaterniums, three alkylammoniums and two aromatic ammoniums) using two standard dendritic cells (DCs) models</a:t>
            </a:r>
          </a:p>
          <a:p>
            <a:r>
              <a:rPr lang="en-US" sz="2400" dirty="0"/>
              <a:t>Allergenicity investigation of the sensitizing compounds using T-cell-DC co-culture models.</a:t>
            </a:r>
            <a:endParaRPr lang="fr-FR" sz="2400" dirty="0"/>
          </a:p>
        </p:txBody>
      </p:sp>
      <p:pic>
        <p:nvPicPr>
          <p:cNvPr id="4" name="Espace réservé du contenu 22">
            <a:extLst>
              <a:ext uri="{FF2B5EF4-FFF2-40B4-BE49-F238E27FC236}">
                <a16:creationId xmlns:a16="http://schemas.microsoft.com/office/drawing/2014/main" id="{E89B26CF-0FD9-44FE-FFD9-412C242632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43" t="31576" r="36228" b="10039"/>
          <a:stretch/>
        </p:blipFill>
        <p:spPr>
          <a:xfrm>
            <a:off x="6954097" y="1976883"/>
            <a:ext cx="4928192" cy="450476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6AEFAB2-5E7A-799F-55E5-DB5F449FF0A6}"/>
              </a:ext>
            </a:extLst>
          </p:cNvPr>
          <p:cNvSpPr txBox="1"/>
          <p:nvPr/>
        </p:nvSpPr>
        <p:spPr>
          <a:xfrm>
            <a:off x="4136506" y="2193910"/>
            <a:ext cx="324814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fr-FR" b="1" dirty="0" err="1"/>
              <a:t>Polymeric</a:t>
            </a:r>
            <a:r>
              <a:rPr lang="fr-FR" dirty="0"/>
              <a:t> : </a:t>
            </a:r>
            <a:r>
              <a:rPr lang="fr-FR" dirty="0" err="1"/>
              <a:t>shampoo</a:t>
            </a:r>
            <a:r>
              <a:rPr lang="fr-FR" dirty="0"/>
              <a:t>, </a:t>
            </a:r>
            <a:r>
              <a:rPr lang="fr-FR" dirty="0" err="1"/>
              <a:t>shower</a:t>
            </a:r>
            <a:r>
              <a:rPr lang="fr-FR" dirty="0"/>
              <a:t> gel</a:t>
            </a:r>
          </a:p>
          <a:p>
            <a:pPr marL="324000" lvl="1" indent="0">
              <a:buNone/>
            </a:pPr>
            <a:endParaRPr lang="fr-FR" dirty="0"/>
          </a:p>
          <a:p>
            <a:pPr marL="324000" lvl="1" indent="0">
              <a:buNone/>
            </a:pPr>
            <a:endParaRPr lang="fr-FR" dirty="0"/>
          </a:p>
          <a:p>
            <a:pPr lvl="1"/>
            <a:r>
              <a:rPr lang="fr-FR" b="1" dirty="0" err="1"/>
              <a:t>Cyclic</a:t>
            </a:r>
            <a:r>
              <a:rPr lang="fr-FR" b="1" dirty="0"/>
              <a:t> and </a:t>
            </a:r>
            <a:r>
              <a:rPr lang="fr-FR" b="1" dirty="0" err="1"/>
              <a:t>aromatic</a:t>
            </a:r>
            <a:r>
              <a:rPr lang="fr-FR" b="1" dirty="0"/>
              <a:t> </a:t>
            </a:r>
            <a:r>
              <a:rPr lang="fr-FR" dirty="0"/>
              <a:t>: surfactant, </a:t>
            </a:r>
            <a:r>
              <a:rPr lang="fr-FR" dirty="0" err="1"/>
              <a:t>antimicrobial</a:t>
            </a:r>
            <a:r>
              <a:rPr lang="fr-FR" dirty="0"/>
              <a:t> agents, conservatives</a:t>
            </a:r>
          </a:p>
          <a:p>
            <a:pPr lvl="1"/>
            <a:endParaRPr lang="fr-FR" dirty="0"/>
          </a:p>
          <a:p>
            <a:pPr marL="324000" lvl="1" indent="0">
              <a:buNone/>
            </a:pPr>
            <a:endParaRPr lang="fr-FR" dirty="0"/>
          </a:p>
          <a:p>
            <a:pPr lvl="1"/>
            <a:endParaRPr lang="fr-FR" dirty="0"/>
          </a:p>
          <a:p>
            <a:pPr lvl="1"/>
            <a:r>
              <a:rPr lang="fr-FR" b="1" dirty="0" err="1"/>
              <a:t>Aliphatic</a:t>
            </a:r>
            <a:r>
              <a:rPr lang="fr-FR" dirty="0"/>
              <a:t>: surfactant, </a:t>
            </a:r>
            <a:r>
              <a:rPr lang="fr-FR" dirty="0" err="1"/>
              <a:t>antimicrobial</a:t>
            </a:r>
            <a:r>
              <a:rPr lang="fr-FR" dirty="0"/>
              <a:t> agents, conservatives</a:t>
            </a:r>
          </a:p>
        </p:txBody>
      </p:sp>
    </p:spTree>
    <p:extLst>
      <p:ext uri="{BB962C8B-B14F-4D97-AF65-F5344CB8AC3E}">
        <p14:creationId xmlns:p14="http://schemas.microsoft.com/office/powerpoint/2010/main" val="23949306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7FEC46E-9D93-4C56-CC48-6D937A3D3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923" y="813391"/>
            <a:ext cx="8245523" cy="595954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AC3FB1F-CF44-4683-5497-E6992008B7E7}"/>
              </a:ext>
            </a:extLst>
          </p:cNvPr>
          <p:cNvSpPr txBox="1"/>
          <p:nvPr/>
        </p:nvSpPr>
        <p:spPr>
          <a:xfrm>
            <a:off x="114096" y="6403607"/>
            <a:ext cx="1500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Peyneau</a:t>
            </a:r>
            <a:r>
              <a:rPr lang="fr-FR" dirty="0"/>
              <a:t> et al,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DD8D37-1F49-D8B4-3A8C-FD14E1DCC828}"/>
              </a:ext>
            </a:extLst>
          </p:cNvPr>
          <p:cNvSpPr txBox="1"/>
          <p:nvPr/>
        </p:nvSpPr>
        <p:spPr>
          <a:xfrm>
            <a:off x="186070" y="2200939"/>
            <a:ext cx="33839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PQ7 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 err="1"/>
              <a:t>presented</a:t>
            </a:r>
            <a:r>
              <a:rPr lang="fr-FR" sz="2000" dirty="0"/>
              <a:t> by monocytes </a:t>
            </a:r>
            <a:r>
              <a:rPr lang="fr-FR" sz="2000" dirty="0" err="1"/>
              <a:t>derived</a:t>
            </a:r>
            <a:r>
              <a:rPr lang="fr-FR" sz="2000" dirty="0"/>
              <a:t> </a:t>
            </a:r>
            <a:r>
              <a:rPr lang="fr-FR" sz="2000" dirty="0" err="1"/>
              <a:t>dendritic</a:t>
            </a:r>
            <a:r>
              <a:rPr lang="fr-FR" sz="2000" dirty="0"/>
              <a:t> </a:t>
            </a:r>
            <a:r>
              <a:rPr lang="fr-FR" sz="2000" dirty="0" err="1"/>
              <a:t>cells</a:t>
            </a:r>
            <a:r>
              <a:rPr lang="fr-FR" sz="20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 err="1"/>
              <a:t>recognized</a:t>
            </a:r>
            <a:r>
              <a:rPr lang="fr-FR" sz="2000" dirty="0"/>
              <a:t> by a T Lymphocyte </a:t>
            </a:r>
            <a:r>
              <a:rPr lang="fr-FR" sz="2000" dirty="0" err="1"/>
              <a:t>Repertoire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7860128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9D9BA-9CEE-7B6E-13BF-39F897240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3BB624-B9E8-E1B4-5907-5AC04241D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/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A7961C-8332-35BB-089B-81F2FACAA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The withdrawal of pholcodine: a hope for reducing the incidence of anaphylaxis to NMBAs. </a:t>
            </a:r>
          </a:p>
          <a:p>
            <a:pPr marL="0"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Epidemiological data are mandatory to confirm this reduction and explore the impact according to patient characteristics. </a:t>
            </a:r>
          </a:p>
          <a:p>
            <a:pPr marL="0"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New tools are necessary to improve our understanding of the mechanisms of these reactions.</a:t>
            </a:r>
          </a:p>
          <a:p>
            <a:pPr marL="0"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The search for new molecules that could induce cross-sensitization is possible. </a:t>
            </a:r>
          </a:p>
          <a:p>
            <a:pPr marL="0"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Data concerning NMBA-antibody interactions may potentially allow the development of NMBAs with an improved safety profile.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6280141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itre 1"/>
          <p:cNvSpPr>
            <a:spLocks noGrp="1"/>
          </p:cNvSpPr>
          <p:nvPr>
            <p:ph type="title"/>
          </p:nvPr>
        </p:nvSpPr>
        <p:spPr>
          <a:xfrm>
            <a:off x="946188" y="270393"/>
            <a:ext cx="7886700" cy="1325563"/>
          </a:xfrm>
        </p:spPr>
        <p:txBody>
          <a:bodyPr>
            <a:normAutofit/>
          </a:bodyPr>
          <a:lstStyle/>
          <a:p>
            <a:r>
              <a:rPr lang="fr-FR" altLang="fr-FR" sz="3600" dirty="0" err="1">
                <a:ea typeface="MS PGothic" pitchFamily="34" charset="-128"/>
              </a:rPr>
              <a:t>Thank</a:t>
            </a:r>
            <a:r>
              <a:rPr lang="fr-FR" altLang="fr-FR" sz="3600" dirty="0">
                <a:ea typeface="MS PGothic" pitchFamily="34" charset="-128"/>
              </a:rPr>
              <a:t> </a:t>
            </a:r>
            <a:r>
              <a:rPr lang="fr-FR" altLang="fr-FR" sz="3600" dirty="0" err="1">
                <a:ea typeface="MS PGothic" pitchFamily="34" charset="-128"/>
              </a:rPr>
              <a:t>you</a:t>
            </a:r>
            <a:r>
              <a:rPr lang="fr-FR" altLang="fr-FR" sz="3600" dirty="0">
                <a:ea typeface="MS PGothic" pitchFamily="34" charset="-128"/>
              </a:rPr>
              <a:t> for </a:t>
            </a:r>
            <a:r>
              <a:rPr lang="fr-FR" altLang="fr-FR" sz="3600" dirty="0" err="1">
                <a:ea typeface="MS PGothic" pitchFamily="34" charset="-128"/>
              </a:rPr>
              <a:t>your</a:t>
            </a:r>
            <a:r>
              <a:rPr lang="fr-FR" altLang="fr-FR" sz="3600" dirty="0">
                <a:ea typeface="MS PGothic" pitchFamily="34" charset="-128"/>
              </a:rPr>
              <a:t> attention</a:t>
            </a:r>
          </a:p>
        </p:txBody>
      </p:sp>
      <p:pic>
        <p:nvPicPr>
          <p:cNvPr id="137219" name="Picture 4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961" y="1819534"/>
            <a:ext cx="4743450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/>
          <a:srcRect b="6091"/>
          <a:stretch/>
        </p:blipFill>
        <p:spPr bwMode="auto">
          <a:xfrm>
            <a:off x="0" y="4259262"/>
            <a:ext cx="8942388" cy="259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37221" name="Picture 2" descr="bois_41_da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450" y="1728381"/>
            <a:ext cx="2568575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8393313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52596" y="1785926"/>
            <a:ext cx="8229600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effectLst/>
              </a:rPr>
              <a:t>NMBAs, allergy and immunological dogma</a:t>
            </a:r>
            <a:endParaRPr lang="en-GB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37926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723ACB-7DC8-4B09-F42B-3F6F4AA5C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90D8D371-08D7-4872-B601-46D3D0C76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457201"/>
            <a:ext cx="3703320" cy="9499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B6172F1-16E5-41C0-A1C5-E27BA6D199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4"/>
            <a:ext cx="3703320" cy="98553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E77FE2D-6DE2-45E3-B032-A13CCCEDD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29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9AE0C48-CD45-4EBE-B06B-10AD14F07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3085764"/>
            <a:ext cx="11262867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fr-FR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2C765EBD-81A2-4870-B38E-4CB824651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27576CB-62E0-4A91-980D-8B8CBFAF6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5767" y="640721"/>
            <a:ext cx="3692021" cy="3466283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4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1BD693C-6A5C-4829-B0BA-4FCB9D712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195529"/>
            <a:ext cx="3701687" cy="2195036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4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120180A-EF34-440F-89D2-9F37EFF926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56938" y="453643"/>
            <a:ext cx="11298935" cy="5936920"/>
            <a:chOff x="446534" y="453643"/>
            <a:chExt cx="11298933" cy="5936922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DF7EFC4-353F-44E2-929C-11E825676E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199467"/>
              <a:ext cx="7497730" cy="21910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>
                <a:defRPr lang="fr-FR"/>
              </a:defPPr>
              <a:lvl1pPr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609585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1219170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828754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2438339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3047924" algn="l" defTabSz="121917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3657509" algn="l" defTabSz="121917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4267093" algn="l" defTabSz="121917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4876678" algn="l" defTabSz="121917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fr-FR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24CD915-4EB0-4F5C-8741-954297E98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>
                <a:defRPr lang="fr-FR"/>
              </a:defPPr>
              <a:lvl1pPr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609585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1219170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828754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2438339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3047924" algn="l" defTabSz="121917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3657509" algn="l" defTabSz="121917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4267093" algn="l" defTabSz="121917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4876678" algn="l" defTabSz="121917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fr-FR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C98DDFC-F8F1-4896-9F8E-5A45C88EE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>
                <a:defRPr lang="fr-FR"/>
              </a:defPPr>
              <a:lvl1pPr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609585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1219170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828754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2438339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3047924" algn="l" defTabSz="121917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3657509" algn="l" defTabSz="121917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4267093" algn="l" defTabSz="121917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4876678" algn="l" defTabSz="121917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fr-FR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43B1D21-1342-4EA7-B1CF-993BADC207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>
                <a:defRPr lang="fr-FR"/>
              </a:defPPr>
              <a:lvl1pPr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609585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1219170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828754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2438339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3047924" algn="l" defTabSz="121917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3657509" algn="l" defTabSz="121917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4267093" algn="l" defTabSz="121917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4876678" algn="l" defTabSz="121917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fr-FR"/>
            </a:p>
          </p:txBody>
        </p:sp>
      </p:grpSp>
      <p:sp>
        <p:nvSpPr>
          <p:cNvPr id="4" name="Titre 3">
            <a:extLst>
              <a:ext uri="{FF2B5EF4-FFF2-40B4-BE49-F238E27FC236}">
                <a16:creationId xmlns:a16="http://schemas.microsoft.com/office/drawing/2014/main" id="{B9BC4677-19C2-68C4-B123-E65F51944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264" y="4334836"/>
            <a:ext cx="7041339" cy="1140875"/>
          </a:xfrm>
        </p:spPr>
        <p:txBody>
          <a:bodyPr vert="horz" lIns="121920" tIns="60960" rIns="121920" bIns="60960" rtlCol="0" anchor="b">
            <a:norm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267" i="0">
                <a:solidFill>
                  <a:srgbClr val="FFFFFF"/>
                </a:solidFill>
                <a:effectLst/>
              </a:rPr>
              <a:t>Substituted ammonium ions as allergenic determinants in drug allergy</a:t>
            </a:r>
            <a:endParaRPr lang="en-US" sz="2267">
              <a:solidFill>
                <a:srgbClr val="FFFFFF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4D4AB30-3D04-45C1-B4CF-0CE3CA392C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6938" y="640721"/>
            <a:ext cx="3692021" cy="3466283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4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Espace réservé du contenu 8" descr="Une image contenant texte, diagramme, Parallèle, ligne&#10;&#10;Le contenu généré par l’IA peut être incorrect.">
            <a:extLst>
              <a:ext uri="{FF2B5EF4-FFF2-40B4-BE49-F238E27FC236}">
                <a16:creationId xmlns:a16="http://schemas.microsoft.com/office/drawing/2014/main" id="{D18A3161-5BF0-8670-6C37-96969E828A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4449"/>
          <a:stretch/>
        </p:blipFill>
        <p:spPr>
          <a:xfrm>
            <a:off x="617805" y="1518699"/>
            <a:ext cx="3380940" cy="170410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9D47807A-DD92-4120-9B3B-B3705C617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0046" y="640721"/>
            <a:ext cx="3692021" cy="3466283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4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 2" descr="Une image contenant Visage humain, texte, capture d’écran, verres&#10;&#10;Le contenu généré par l’IA peut être incorrect.">
            <a:extLst>
              <a:ext uri="{FF2B5EF4-FFF2-40B4-BE49-F238E27FC236}">
                <a16:creationId xmlns:a16="http://schemas.microsoft.com/office/drawing/2014/main" id="{3180B8D3-EA1A-0F92-E98D-E899384F11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4733" b="5597"/>
          <a:stretch/>
        </p:blipFill>
        <p:spPr>
          <a:xfrm>
            <a:off x="8182271" y="1200851"/>
            <a:ext cx="3363988" cy="2255383"/>
          </a:xfrm>
          <a:prstGeom prst="rect">
            <a:avLst/>
          </a:prstGeom>
        </p:spPr>
      </p:pic>
      <p:pic>
        <p:nvPicPr>
          <p:cNvPr id="11" name="Image 10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126C0456-6066-CE2A-55D3-8752D6CCE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7005" y="1088772"/>
            <a:ext cx="3373907" cy="2859385"/>
          </a:xfrm>
          <a:prstGeom prst="rect">
            <a:avLst/>
          </a:prstGeom>
        </p:spPr>
      </p:pic>
      <p:pic>
        <p:nvPicPr>
          <p:cNvPr id="6" name="Image 5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5C9FC6A1-FEFA-2A66-A3B2-6942B0E4D69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769" t="27321" r="34444" b="4404"/>
          <a:stretch/>
        </p:blipFill>
        <p:spPr>
          <a:xfrm>
            <a:off x="8232174" y="4356393"/>
            <a:ext cx="3309541" cy="187330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181D6D6-50A7-0626-6BC8-B41DB651551E}"/>
              </a:ext>
            </a:extLst>
          </p:cNvPr>
          <p:cNvSpPr txBox="1"/>
          <p:nvPr/>
        </p:nvSpPr>
        <p:spPr>
          <a:xfrm>
            <a:off x="464937" y="6455905"/>
            <a:ext cx="116392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fr-FR" sz="1600" b="0" i="0" dirty="0" err="1">
                <a:solidFill>
                  <a:srgbClr val="212121"/>
                </a:solidFill>
                <a:effectLst/>
                <a:latin typeface="BlinkMacSystemFont"/>
              </a:rPr>
              <a:t>Baldo</a:t>
            </a:r>
            <a:r>
              <a:rPr lang="fr-FR" sz="1600" b="0" i="0" dirty="0">
                <a:solidFill>
                  <a:srgbClr val="212121"/>
                </a:solidFill>
                <a:effectLst/>
                <a:latin typeface="BlinkMacSystemFont"/>
              </a:rPr>
              <a:t> BA, Fisher MM. </a:t>
            </a:r>
            <a:r>
              <a:rPr lang="fr-FR" sz="1600" b="0" i="0" dirty="0" err="1">
                <a:solidFill>
                  <a:srgbClr val="212121"/>
                </a:solidFill>
                <a:effectLst/>
                <a:latin typeface="BlinkMacSystemFont"/>
              </a:rPr>
              <a:t>Substituted</a:t>
            </a:r>
            <a:r>
              <a:rPr lang="fr-FR" sz="1600" b="0" i="0" dirty="0">
                <a:solidFill>
                  <a:srgbClr val="212121"/>
                </a:solidFill>
                <a:effectLst/>
                <a:latin typeface="BlinkMacSystemFont"/>
              </a:rPr>
              <a:t> ammonium ions as </a:t>
            </a:r>
            <a:r>
              <a:rPr lang="fr-FR" sz="1600" b="0" i="0" dirty="0" err="1">
                <a:solidFill>
                  <a:srgbClr val="212121"/>
                </a:solidFill>
                <a:effectLst/>
                <a:latin typeface="BlinkMacSystemFont"/>
              </a:rPr>
              <a:t>allergenic</a:t>
            </a:r>
            <a:r>
              <a:rPr lang="fr-FR" sz="16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fr-FR" sz="1600" b="0" i="0" dirty="0" err="1">
                <a:solidFill>
                  <a:srgbClr val="212121"/>
                </a:solidFill>
                <a:effectLst/>
                <a:latin typeface="BlinkMacSystemFont"/>
              </a:rPr>
              <a:t>determinants</a:t>
            </a:r>
            <a:r>
              <a:rPr lang="fr-FR" sz="1600" b="0" i="0" dirty="0">
                <a:solidFill>
                  <a:srgbClr val="212121"/>
                </a:solidFill>
                <a:effectLst/>
                <a:latin typeface="BlinkMacSystemFont"/>
              </a:rPr>
              <a:t> in </a:t>
            </a:r>
            <a:r>
              <a:rPr lang="fr-FR" sz="1600" b="0" i="0" dirty="0" err="1">
                <a:solidFill>
                  <a:srgbClr val="212121"/>
                </a:solidFill>
                <a:effectLst/>
                <a:latin typeface="BlinkMacSystemFont"/>
              </a:rPr>
              <a:t>drug</a:t>
            </a:r>
            <a:r>
              <a:rPr lang="fr-FR" sz="16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fr-FR" sz="1600" b="0" i="0" dirty="0" err="1">
                <a:solidFill>
                  <a:srgbClr val="212121"/>
                </a:solidFill>
                <a:effectLst/>
                <a:latin typeface="BlinkMacSystemFont"/>
              </a:rPr>
              <a:t>allergy</a:t>
            </a:r>
            <a:r>
              <a:rPr lang="fr-FR" sz="1600" b="0" i="0" dirty="0">
                <a:solidFill>
                  <a:srgbClr val="212121"/>
                </a:solidFill>
                <a:effectLst/>
                <a:latin typeface="BlinkMacSystemFont"/>
              </a:rPr>
              <a:t>. Nature. 1983 </a:t>
            </a:r>
            <a:r>
              <a:rPr lang="fr-FR" sz="1600" b="0" i="0" dirty="0" err="1">
                <a:solidFill>
                  <a:srgbClr val="212121"/>
                </a:solidFill>
                <a:effectLst/>
                <a:latin typeface="BlinkMacSystemFont"/>
              </a:rPr>
              <a:t>Nov</a:t>
            </a:r>
            <a:r>
              <a:rPr lang="fr-FR" sz="1600" b="0" i="0" dirty="0">
                <a:solidFill>
                  <a:srgbClr val="212121"/>
                </a:solidFill>
                <a:effectLst/>
                <a:latin typeface="BlinkMacSystemFont"/>
              </a:rPr>
              <a:t> 17-23;306(5940):262-4.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191341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re 2"/>
          <p:cNvSpPr>
            <a:spLocks noGrp="1"/>
          </p:cNvSpPr>
          <p:nvPr>
            <p:ph type="title"/>
          </p:nvPr>
        </p:nvSpPr>
        <p:spPr>
          <a:xfrm>
            <a:off x="2169098" y="256365"/>
            <a:ext cx="8229600" cy="13716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effectLst/>
              </a:rPr>
              <a:t>Substituted ammonium ions as allergenic determinants in drug allergy</a:t>
            </a:r>
          </a:p>
        </p:txBody>
      </p:sp>
      <p:sp>
        <p:nvSpPr>
          <p:cNvPr id="78851" name="Espace réservé du contenu 3"/>
          <p:cNvSpPr>
            <a:spLocks noGrp="1"/>
          </p:cNvSpPr>
          <p:nvPr>
            <p:ph idx="1"/>
          </p:nvPr>
        </p:nvSpPr>
        <p:spPr>
          <a:xfrm>
            <a:off x="526312" y="2072478"/>
            <a:ext cx="11196083" cy="4386266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… </a:t>
            </a:r>
            <a:r>
              <a:rPr lang="en-US" sz="2800" b="1" dirty="0" err="1"/>
              <a:t>Alcuronium</a:t>
            </a:r>
            <a:r>
              <a:rPr lang="en-US" sz="2800" b="1" dirty="0"/>
              <a:t>-reactive antibodies</a:t>
            </a:r>
            <a:r>
              <a:rPr lang="en-US" sz="2800" dirty="0"/>
              <a:t> </a:t>
            </a:r>
            <a:r>
              <a:rPr lang="en-US" sz="2000" dirty="0"/>
              <a:t>were found in five drug-sensitive subjects and most of the antibodies</a:t>
            </a:r>
            <a:r>
              <a:rPr lang="en-US" sz="2600" dirty="0"/>
              <a:t> </a:t>
            </a:r>
            <a:r>
              <a:rPr lang="en-US" sz="2600" b="1" dirty="0"/>
              <a:t>cross-reacted</a:t>
            </a:r>
            <a:r>
              <a:rPr lang="en-US" sz="2600" dirty="0"/>
              <a:t> </a:t>
            </a:r>
            <a:r>
              <a:rPr lang="en-US" sz="2000" dirty="0"/>
              <a:t>with other muscle relaxants and with a variety of apparently structurally </a:t>
            </a:r>
            <a:r>
              <a:rPr lang="en-US" sz="2600" b="1" dirty="0"/>
              <a:t>unrelated drugs</a:t>
            </a:r>
          </a:p>
          <a:p>
            <a:endParaRPr lang="en-US" sz="2000" dirty="0"/>
          </a:p>
          <a:p>
            <a:r>
              <a:rPr lang="en-US" sz="2000" dirty="0"/>
              <a:t>… Structure-activity studies designed to explore the molecular basis of the antibody binding established that </a:t>
            </a:r>
            <a:r>
              <a:rPr lang="en-US" sz="2600" b="1" dirty="0"/>
              <a:t>quaternary and tertiary ammonium</a:t>
            </a:r>
            <a:r>
              <a:rPr lang="en-US" sz="2600" dirty="0"/>
              <a:t> </a:t>
            </a:r>
            <a:r>
              <a:rPr lang="en-US" sz="2000" dirty="0"/>
              <a:t>ions were the complementary allergenic sites on the reactive drugs…</a:t>
            </a:r>
          </a:p>
          <a:p>
            <a:endParaRPr lang="en-US" sz="2000" dirty="0"/>
          </a:p>
          <a:p>
            <a:r>
              <a:rPr lang="en-US" sz="2000" dirty="0"/>
              <a:t>... Sensitivity might be established by </a:t>
            </a:r>
            <a:r>
              <a:rPr lang="en-US" sz="2600" b="1" dirty="0"/>
              <a:t>prior exposure to substituted ammonium groups</a:t>
            </a:r>
            <a:r>
              <a:rPr lang="en-US" sz="2600" dirty="0"/>
              <a:t> </a:t>
            </a:r>
            <a:r>
              <a:rPr lang="en-US" sz="2000" dirty="0"/>
              <a:t>on a compound that is otherwise structurally </a:t>
            </a:r>
            <a:r>
              <a:rPr lang="en-US" sz="2600" b="1" dirty="0"/>
              <a:t>unrelated to the NMBAs</a:t>
            </a:r>
            <a:r>
              <a:rPr lang="en-US" sz="2000" dirty="0"/>
              <a:t>. Such compounds are many, widely distributed and often contacted in everyday activities.</a:t>
            </a:r>
            <a:br>
              <a:rPr lang="en-US" sz="2000" dirty="0"/>
            </a:br>
            <a:endParaRPr lang="en-US" sz="2000" dirty="0"/>
          </a:p>
          <a:p>
            <a:endParaRPr lang="en-US" sz="2000" dirty="0"/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2809875" y="6273800"/>
            <a:ext cx="7500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dirty="0"/>
              <a:t>Baldo, B A. Fisher, M M., Nature. 306(5940):262-4, 1983 Nov 17-23.</a:t>
            </a:r>
          </a:p>
        </p:txBody>
      </p:sp>
    </p:spTree>
    <p:extLst>
      <p:ext uri="{BB962C8B-B14F-4D97-AF65-F5344CB8AC3E}">
        <p14:creationId xmlns:p14="http://schemas.microsoft.com/office/powerpoint/2010/main" val="1744112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142852"/>
            <a:ext cx="8229600" cy="1371600"/>
          </a:xfrm>
        </p:spPr>
        <p:txBody>
          <a:bodyPr/>
          <a:lstStyle/>
          <a:p>
            <a:pPr algn="ctr"/>
            <a:r>
              <a:rPr lang="en-GB" dirty="0"/>
              <a:t>IgE-cross linking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55921" y="1772816"/>
            <a:ext cx="9812079" cy="4739626"/>
          </a:xfrm>
        </p:spPr>
        <p:txBody>
          <a:bodyPr>
            <a:normAutofit fontScale="92500"/>
          </a:bodyPr>
          <a:lstStyle/>
          <a:p>
            <a:r>
              <a:rPr lang="en-US" sz="2800" dirty="0"/>
              <a:t> Multivalent drug -- carrier complexes are said to be a requirement for </a:t>
            </a:r>
            <a:r>
              <a:rPr lang="en-US" sz="2800" b="1" dirty="0"/>
              <a:t>cross-linking of mast cell-bound IgE </a:t>
            </a:r>
            <a:r>
              <a:rPr lang="en-US" sz="2800" dirty="0"/>
              <a:t>. </a:t>
            </a:r>
          </a:p>
          <a:p>
            <a:r>
              <a:rPr lang="en-US" sz="2800" dirty="0"/>
              <a:t>NMBAs did </a:t>
            </a:r>
            <a:r>
              <a:rPr lang="en-US" sz="2800" b="1" dirty="0"/>
              <a:t>not</a:t>
            </a:r>
            <a:r>
              <a:rPr lang="en-GB" sz="2800" b="1" dirty="0"/>
              <a:t> bind to plasma </a:t>
            </a:r>
            <a:r>
              <a:rPr lang="en-GB" sz="2800" dirty="0"/>
              <a:t>proteins</a:t>
            </a:r>
            <a:endParaRPr lang="en-US" sz="2800" dirty="0"/>
          </a:p>
          <a:p>
            <a:r>
              <a:rPr lang="en-US" sz="2800" dirty="0"/>
              <a:t>The substituted ammonium ions of NMBAs:</a:t>
            </a:r>
          </a:p>
          <a:p>
            <a:pPr lvl="1"/>
            <a:r>
              <a:rPr lang="en-US" sz="2400" dirty="0"/>
              <a:t> </a:t>
            </a:r>
            <a:r>
              <a:rPr lang="en-US" sz="2800" dirty="0"/>
              <a:t>are responsible for neuromuscular blocking and allergenic properties</a:t>
            </a:r>
          </a:p>
          <a:p>
            <a:pPr lvl="1"/>
            <a:r>
              <a:rPr lang="en-US" sz="2800" dirty="0"/>
              <a:t> are at a distance from 1 to 1.45 nm</a:t>
            </a:r>
          </a:p>
          <a:p>
            <a:r>
              <a:rPr lang="en-US" sz="2800" dirty="0"/>
              <a:t> </a:t>
            </a:r>
            <a:r>
              <a:rPr lang="en-US" sz="2800" b="1" dirty="0"/>
              <a:t>Divalency of NMBAs </a:t>
            </a:r>
            <a:r>
              <a:rPr lang="en-US" sz="2800" dirty="0"/>
              <a:t>could explain allergen-induced mediator release in a sensitized subject even in the absence of protein binding.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794653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dirty="0">
                <a:effectLst/>
              </a:rPr>
              <a:t>Environmental agents</a:t>
            </a:r>
            <a:br>
              <a:rPr lang="en-GB" b="1" dirty="0">
                <a:effectLst/>
              </a:rPr>
            </a:br>
            <a:endParaRPr lang="en-GB" dirty="0">
              <a:effectLst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1263141" y="2369054"/>
            <a:ext cx="9986105" cy="3886200"/>
          </a:xfrm>
        </p:spPr>
        <p:txBody>
          <a:bodyPr>
            <a:normAutofit fontScale="92500" lnSpcReduction="20000"/>
          </a:bodyPr>
          <a:lstStyle/>
          <a:p>
            <a:r>
              <a:rPr lang="en-GB" sz="2800" dirty="0"/>
              <a:t>C</a:t>
            </a:r>
            <a:r>
              <a:rPr lang="en-US" sz="2800" dirty="0"/>
              <a:t>ompounds containing tertiary amine or quaternary ammonium groups occur widely in drugs, cosmetics, disinfectants, industrial materials, foods…</a:t>
            </a:r>
          </a:p>
          <a:p>
            <a:endParaRPr lang="en-US" sz="2800" dirty="0"/>
          </a:p>
          <a:p>
            <a:r>
              <a:rPr lang="en-US" sz="2800" dirty="0"/>
              <a:t>Only a small number of cases of anaphylaxis apparently provoked by environmental agents have been reported</a:t>
            </a:r>
          </a:p>
          <a:p>
            <a:endParaRPr lang="en-US" sz="2800" dirty="0"/>
          </a:p>
          <a:p>
            <a:r>
              <a:rPr lang="en-US" sz="2800" b="1" dirty="0"/>
              <a:t>The theory of environmental sensitization </a:t>
            </a:r>
          </a:p>
          <a:p>
            <a:pPr>
              <a:buNone/>
            </a:pPr>
            <a:r>
              <a:rPr lang="en-US" sz="2800" b="1" dirty="0"/>
              <a:t>    remains unproven and difficult to establish</a:t>
            </a:r>
            <a:r>
              <a:rPr lang="en-US" sz="2800" dirty="0"/>
              <a:t>.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36037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10.xml><?xml version="1.0" encoding="utf-8"?>
<a:theme xmlns:a="http://schemas.openxmlformats.org/drawingml/2006/main" name="Dividende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11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12.xml><?xml version="1.0" encoding="utf-8"?>
<a:theme xmlns:a="http://schemas.openxmlformats.org/drawingml/2006/main" name="Dividende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13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14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15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16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1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3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4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5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6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7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8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9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2609</Words>
  <Application>Microsoft Office PowerPoint</Application>
  <PresentationFormat>Grand écran</PresentationFormat>
  <Paragraphs>335</Paragraphs>
  <Slides>44</Slides>
  <Notes>13</Notes>
  <HiddenSlides>0</HiddenSlides>
  <MMClips>0</MMClips>
  <ScaleCrop>false</ScaleCrop>
  <HeadingPairs>
    <vt:vector size="8" baseType="variant">
      <vt:variant>
        <vt:lpstr>Polices utilisées</vt:lpstr>
      </vt:variant>
      <vt:variant>
        <vt:i4>22</vt:i4>
      </vt:variant>
      <vt:variant>
        <vt:lpstr>Thème</vt:lpstr>
      </vt:variant>
      <vt:variant>
        <vt:i4>16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44</vt:i4>
      </vt:variant>
    </vt:vector>
  </HeadingPairs>
  <TitlesOfParts>
    <vt:vector size="82" baseType="lpstr">
      <vt:lpstr>MS PGothic</vt:lpstr>
      <vt:lpstr>AdvOT1deab444.I</vt:lpstr>
      <vt:lpstr>AdvOT596495f2</vt:lpstr>
      <vt:lpstr>AdvROTIS-S</vt:lpstr>
      <vt:lpstr>AdvROTIS-SI</vt:lpstr>
      <vt:lpstr>AdvTimes</vt:lpstr>
      <vt:lpstr>AdvTT3713a231</vt:lpstr>
      <vt:lpstr>Aptos</vt:lpstr>
      <vt:lpstr>Arial</vt:lpstr>
      <vt:lpstr>ArialUnicodeMS</vt:lpstr>
      <vt:lpstr>BlinkMacSystemFont</vt:lpstr>
      <vt:lpstr>Cambria</vt:lpstr>
      <vt:lpstr>FranklinBold</vt:lpstr>
      <vt:lpstr>FranklinGothic-Book</vt:lpstr>
      <vt:lpstr>Gill Sans MT</vt:lpstr>
      <vt:lpstr>Lato-Bold</vt:lpstr>
      <vt:lpstr>Lato-Regular</vt:lpstr>
      <vt:lpstr>Segoe UI</vt:lpstr>
      <vt:lpstr>Times New Roman</vt:lpstr>
      <vt:lpstr>Verdana,Bold</vt:lpstr>
      <vt:lpstr>Wingdings</vt:lpstr>
      <vt:lpstr>Wingdings 2</vt:lpstr>
      <vt:lpstr>Dividende</vt:lpstr>
      <vt:lpstr>Dividende</vt:lpstr>
      <vt:lpstr>Dividende</vt:lpstr>
      <vt:lpstr>Dividende</vt:lpstr>
      <vt:lpstr>Dividende</vt:lpstr>
      <vt:lpstr>Dividende</vt:lpstr>
      <vt:lpstr>Dividende</vt:lpstr>
      <vt:lpstr>Dividende</vt:lpstr>
      <vt:lpstr>Dividende</vt:lpstr>
      <vt:lpstr>Dividende</vt:lpstr>
      <vt:lpstr>Dividende</vt:lpstr>
      <vt:lpstr>Dividende</vt:lpstr>
      <vt:lpstr>Dividende</vt:lpstr>
      <vt:lpstr>Dividende</vt:lpstr>
      <vt:lpstr>Dividende</vt:lpstr>
      <vt:lpstr>Dividende</vt:lpstr>
      <vt:lpstr>sensitization to NMBAs beyond pholcodine</vt:lpstr>
      <vt:lpstr>Disclosure</vt:lpstr>
      <vt:lpstr>First case of Hypersensitivity to a NMBA</vt:lpstr>
      <vt:lpstr>Diagnosis of the causes of anaphylactoid anaesthetic reactionsA report of the recommendatiom of the joint Anaesthetic and Immuno-allergological Workshop, Nancy,France: 19 March 1982</vt:lpstr>
      <vt:lpstr>NMBAs, allergy and immunological dogma</vt:lpstr>
      <vt:lpstr>Substituted ammonium ions as allergenic determinants in drug allergy</vt:lpstr>
      <vt:lpstr>Substituted ammonium ions as allergenic determinants in drug allergy</vt:lpstr>
      <vt:lpstr>IgE-cross linking</vt:lpstr>
      <vt:lpstr>Environmental agents </vt:lpstr>
      <vt:lpstr>Previous Exposure</vt:lpstr>
      <vt:lpstr>Results from skin-test investigations</vt:lpstr>
      <vt:lpstr>The Pholcodine hypothesis</vt:lpstr>
      <vt:lpstr>Morphiniques</vt:lpstr>
      <vt:lpstr> Pholcodine Hypothesis</vt:lpstr>
      <vt:lpstr>Six years without Pholcodine; Norwegians are significantly less IgE-sensitized and clinically more tolerant to neuromuscular blocking agents.</vt:lpstr>
      <vt:lpstr>Présentation PowerPoint</vt:lpstr>
      <vt:lpstr>Présentation PowerPoint</vt:lpstr>
      <vt:lpstr>Pholcodine consumption increases the risk of perioperative anaphylaxis to neuromuscular blocking agents:  the ALPHO case-control study</vt:lpstr>
      <vt:lpstr>National pholcodine consumption and prevalence of IgE-sensitization:  a multicentre study</vt:lpstr>
      <vt:lpstr>Prevalence of IgE against neuromuscular blocking agents in hairdressers and bakers.</vt:lpstr>
      <vt:lpstr>And now?</vt:lpstr>
      <vt:lpstr>Epidemiology</vt:lpstr>
      <vt:lpstr>Gender-specific decline in perioperative allergic reactions in Norway after withdrawal of pholcodine</vt:lpstr>
      <vt:lpstr>Présentation PowerPoint</vt:lpstr>
      <vt:lpstr>mechanisms</vt:lpstr>
      <vt:lpstr>Identification of a mast cell specific receptor crucial for pseudo-allergic drug reactions</vt:lpstr>
      <vt:lpstr>NMBAs Anaphylaxis : IgE, IgG or MGPRX2? </vt:lpstr>
      <vt:lpstr>MRGPRX2 - EC50 values vs peak plasma concentrations</vt:lpstr>
      <vt:lpstr>Different Patterns of Mast Cell Activation by NMBAs in Human Skin</vt:lpstr>
      <vt:lpstr>Designing new assays ?</vt:lpstr>
      <vt:lpstr>A Mechanism for Rapacuronium-induced Bronchospasm M2 Muscarinic Receptor Antagonism </vt:lpstr>
      <vt:lpstr>Can We Identify Other Potential Sensitizers? </vt:lpstr>
      <vt:lpstr>A Modeling Approach towards Identifying Potential Bivalent Sensitizers of Neuromuscular Blocking Agents</vt:lpstr>
      <vt:lpstr>A Modeling Approach towards Identifying Potential Bivalent Sensitizers of Neuromuscular Blocking Agents</vt:lpstr>
      <vt:lpstr>How can we improve our pharmacophore?</vt:lpstr>
      <vt:lpstr>Alcuronium - Rocuronium</vt:lpstr>
      <vt:lpstr>Antibody-secreting cell repertoires hold high-affinity anti-rocuronium specificities that can induce anaphylaxis in vivo</vt:lpstr>
      <vt:lpstr>Antibody-secreting cell repertoires hold high-affinity anti-rocuronium specificities that can induce anaphylaxis in vivo</vt:lpstr>
      <vt:lpstr>creating new functional tests ?</vt:lpstr>
      <vt:lpstr>Dendritic Cells and NMBA Ag Presentation to Lymphocytes</vt:lpstr>
      <vt:lpstr>Quaternary ammoniums activate human dendritic cells and induce a specific T-cell response in vitro Peyneau M et al, Allergol Int. 2025 Jan;74(1):105-114. </vt:lpstr>
      <vt:lpstr>Présentation PowerPoint</vt:lpstr>
      <vt:lpstr>Conclusion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 michel mertes</dc:creator>
  <cp:lastModifiedBy>paul michel mertes</cp:lastModifiedBy>
  <cp:revision>26</cp:revision>
  <dcterms:created xsi:type="dcterms:W3CDTF">2025-10-27T09:23:36Z</dcterms:created>
  <dcterms:modified xsi:type="dcterms:W3CDTF">2025-11-11T08:30:57Z</dcterms:modified>
</cp:coreProperties>
</file>